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theme/theme5.xml" ContentType="application/vnd.openxmlformats-officedocument.theme+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Masters/slideMaster15.xml" ContentType="application/vnd.openxmlformats-officedocument.presentationml.slide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theme/theme16.xml" ContentType="application/vnd.openxmlformats-officedocument.theme+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Masters/slideMaster13.xml" ContentType="application/vnd.openxmlformats-officedocument.presentationml.slideMaster+xml"/>
  <Override PartName="/ppt/theme/theme14.xml" ContentType="application/vnd.openxmlformats-officedocument.theme+xml"/>
  <Override PartName="/ppt/slideMasters/slideMaster6.xml" ContentType="application/vnd.openxmlformats-officedocument.presentationml.slideMaster+xml"/>
  <Override PartName="/ppt/theme/theme8.xml" ContentType="application/vnd.openxmlformats-officedocument.theme+xml"/>
  <Override PartName="/ppt/theme/theme12.xml" ContentType="application/vnd.openxmlformats-officedocument.theme+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10.xml" ContentType="application/vnd.openxmlformats-officedocument.theme+xml"/>
  <Override PartName="/ppt/theme/theme11.xml" ContentType="application/vnd.openxmlformats-officedocument.them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Masters/slideMaster14.xml" ContentType="application/vnd.openxmlformats-officedocument.presentationml.slideMaster+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10.xml" ContentType="application/vnd.openxmlformats-officedocument.presentationml.slideLayout+xml"/>
  <Override PartName="/ppt/theme/theme15.xml" ContentType="application/vnd.openxmlformats-officedocument.theme+xml"/>
  <Default Extension="gif" ContentType="image/gif"/>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3" r:id="rId3"/>
    <p:sldMasterId id="2147483665" r:id="rId4"/>
    <p:sldMasterId id="2147483667" r:id="rId5"/>
    <p:sldMasterId id="2147483669" r:id="rId6"/>
    <p:sldMasterId id="2147483671" r:id="rId7"/>
    <p:sldMasterId id="2147483673" r:id="rId8"/>
    <p:sldMasterId id="2147483675" r:id="rId9"/>
    <p:sldMasterId id="2147483677" r:id="rId10"/>
    <p:sldMasterId id="2147483679" r:id="rId11"/>
    <p:sldMasterId id="2147483681" r:id="rId12"/>
    <p:sldMasterId id="2147483683" r:id="rId13"/>
    <p:sldMasterId id="2147483685" r:id="rId14"/>
    <p:sldMasterId id="2147483687" r:id="rId15"/>
    <p:sldMasterId id="2147483689" r:id="rId16"/>
  </p:sldMasterIdLst>
  <p:sldIdLst>
    <p:sldId id="262" r:id="rId17"/>
    <p:sldId id="263" r:id="rId18"/>
    <p:sldId id="264" r:id="rId19"/>
    <p:sldId id="265" r:id="rId20"/>
    <p:sldId id="266" r:id="rId21"/>
    <p:sldId id="267" r:id="rId22"/>
    <p:sldId id="268" r:id="rId23"/>
    <p:sldId id="269" r:id="rId24"/>
    <p:sldId id="270" r:id="rId25"/>
    <p:sldId id="271" r:id="rId26"/>
    <p:sldId id="272" r:id="rId27"/>
    <p:sldId id="273" r:id="rId28"/>
    <p:sldId id="274" r:id="rId29"/>
    <p:sldId id="275" r:id="rId30"/>
    <p:sldId id="276" r:id="rId31"/>
    <p:sldId id="277"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FF00"/>
    <a:srgbClr val="CCECFF"/>
    <a:srgbClr val="0033CC"/>
    <a:srgbClr val="F7F7A7"/>
    <a:srgbClr val="FFCC99"/>
    <a:srgbClr val="07A2D9"/>
    <a:srgbClr val="0099CC"/>
    <a:srgbClr val="FF99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93" autoAdjust="0"/>
    <p:restoredTop sz="99546" autoAdjust="0"/>
  </p:normalViewPr>
  <p:slideViewPr>
    <p:cSldViewPr>
      <p:cViewPr varScale="1">
        <p:scale>
          <a:sx n="70" d="100"/>
          <a:sy n="70" d="100"/>
        </p:scale>
        <p:origin x="-48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2.xml"/><Relationship Id="rId26" Type="http://schemas.openxmlformats.org/officeDocument/2006/relationships/slide" Target="slides/slide10.xml"/><Relationship Id="rId3" Type="http://schemas.openxmlformats.org/officeDocument/2006/relationships/slideMaster" Target="slideMasters/slideMaster3.xml"/><Relationship Id="rId21" Type="http://schemas.openxmlformats.org/officeDocument/2006/relationships/slide" Target="slides/slide5.xml"/><Relationship Id="rId34"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4.xml"/><Relationship Id="rId29" Type="http://schemas.openxmlformats.org/officeDocument/2006/relationships/slide" Target="slides/slide1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8.xml"/><Relationship Id="rId32" Type="http://schemas.openxmlformats.org/officeDocument/2006/relationships/slide" Target="slides/slide16.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7.xml"/><Relationship Id="rId28" Type="http://schemas.openxmlformats.org/officeDocument/2006/relationships/slide" Target="slides/slide12.xml"/><Relationship Id="rId36"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3.xml"/><Relationship Id="rId31"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6.xml"/><Relationship Id="rId27" Type="http://schemas.openxmlformats.org/officeDocument/2006/relationships/slide" Target="slides/slide11.xml"/><Relationship Id="rId30" Type="http://schemas.openxmlformats.org/officeDocument/2006/relationships/slide" Target="slides/slide14.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B549055-5DD2-4302-AA84-8034209F3C5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0ED22F2-0898-4120-9CC3-014946C52F7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58736AA-E82E-43F6-B840-1A63926CA771}"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6B64DB46-C9CA-4B73-90D0-D936459F06E9}"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BFF413F-971E-40A5-9A0C-DBF06E7837F9}" type="datetimeFigureOut">
              <a:rPr lang="en-US" smtClean="0">
                <a:solidFill>
                  <a:prstClr val="black">
                    <a:tint val="75000"/>
                  </a:prstClr>
                </a:solidFill>
              </a:rPr>
              <a:pPr/>
              <a:t>8/29/2011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0F97198-462E-4428-80A6-28D61112E6E1}"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FF413F-971E-40A5-9A0C-DBF06E7837F9}" type="datetimeFigureOut">
              <a:rPr lang="en-US" smtClean="0">
                <a:solidFill>
                  <a:prstClr val="black">
                    <a:tint val="75000"/>
                  </a:prstClr>
                </a:solidFill>
              </a:rPr>
              <a:pPr/>
              <a:t>8/29/2011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0F97198-462E-4428-80A6-28D61112E6E1}"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FF413F-971E-40A5-9A0C-DBF06E7837F9}" type="datetimeFigureOut">
              <a:rPr lang="en-US" smtClean="0">
                <a:solidFill>
                  <a:prstClr val="black">
                    <a:tint val="75000"/>
                  </a:prstClr>
                </a:solidFill>
              </a:rPr>
              <a:pPr/>
              <a:t>8/29/2011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0F97198-462E-4428-80A6-28D61112E6E1}"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FF413F-971E-40A5-9A0C-DBF06E7837F9}" type="datetimeFigureOut">
              <a:rPr lang="en-US" smtClean="0">
                <a:solidFill>
                  <a:prstClr val="black">
                    <a:tint val="75000"/>
                  </a:prstClr>
                </a:solidFill>
              </a:rPr>
              <a:pPr/>
              <a:t>8/29/2011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0F97198-462E-4428-80A6-28D61112E6E1}"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FF413F-971E-40A5-9A0C-DBF06E7837F9}" type="datetimeFigureOut">
              <a:rPr lang="en-US" smtClean="0">
                <a:solidFill>
                  <a:prstClr val="black">
                    <a:tint val="75000"/>
                  </a:prstClr>
                </a:solidFill>
              </a:rPr>
              <a:pPr/>
              <a:t>8/29/2011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0F97198-462E-4428-80A6-28D61112E6E1}"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FF413F-971E-40A5-9A0C-DBF06E7837F9}" type="datetimeFigureOut">
              <a:rPr lang="en-US" smtClean="0">
                <a:solidFill>
                  <a:prstClr val="black">
                    <a:tint val="75000"/>
                  </a:prstClr>
                </a:solidFill>
              </a:rPr>
              <a:pPr/>
              <a:t>8/29/2011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0F97198-462E-4428-80A6-28D61112E6E1}"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FF413F-971E-40A5-9A0C-DBF06E7837F9}" type="datetimeFigureOut">
              <a:rPr lang="en-US" smtClean="0">
                <a:solidFill>
                  <a:prstClr val="black">
                    <a:tint val="75000"/>
                  </a:prstClr>
                </a:solidFill>
              </a:rPr>
              <a:pPr/>
              <a:t>8/29/2011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0F97198-462E-4428-80A6-28D61112E6E1}"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51A6877-2FC6-47F7-A5D2-4D963BE53762}"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FF413F-971E-40A5-9A0C-DBF06E7837F9}" type="datetimeFigureOut">
              <a:rPr lang="en-US" smtClean="0">
                <a:solidFill>
                  <a:prstClr val="black">
                    <a:tint val="75000"/>
                  </a:prstClr>
                </a:solidFill>
              </a:rPr>
              <a:pPr/>
              <a:t>8/29/2011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0F97198-462E-4428-80A6-28D61112E6E1}"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FF413F-971E-40A5-9A0C-DBF06E7837F9}" type="datetimeFigureOut">
              <a:rPr lang="en-US" smtClean="0">
                <a:solidFill>
                  <a:prstClr val="black">
                    <a:tint val="75000"/>
                  </a:prstClr>
                </a:solidFill>
              </a:rPr>
              <a:pPr/>
              <a:t>8/29/2011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0F97198-462E-4428-80A6-28D61112E6E1}"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FF413F-971E-40A5-9A0C-DBF06E7837F9}" type="datetimeFigureOut">
              <a:rPr lang="en-US" smtClean="0">
                <a:solidFill>
                  <a:prstClr val="black">
                    <a:tint val="75000"/>
                  </a:prstClr>
                </a:solidFill>
              </a:rPr>
              <a:pPr/>
              <a:t>8/29/2011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0F97198-462E-4428-80A6-28D61112E6E1}"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FF413F-971E-40A5-9A0C-DBF06E7837F9}" type="datetimeFigureOut">
              <a:rPr lang="en-US" smtClean="0">
                <a:solidFill>
                  <a:prstClr val="black">
                    <a:tint val="75000"/>
                  </a:prstClr>
                </a:solidFill>
              </a:rPr>
              <a:pPr/>
              <a:t>8/29/2011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0F97198-462E-4428-80A6-28D61112E6E1}"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FF413F-971E-40A5-9A0C-DBF06E7837F9}" type="datetimeFigureOut">
              <a:rPr lang="en-US" smtClean="0">
                <a:solidFill>
                  <a:prstClr val="black">
                    <a:tint val="75000"/>
                  </a:prstClr>
                </a:solidFill>
              </a:rPr>
              <a:pPr/>
              <a:t>8/29/2011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0F97198-462E-4428-80A6-28D61112E6E1}"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FF413F-971E-40A5-9A0C-DBF06E7837F9}" type="datetimeFigureOut">
              <a:rPr lang="en-US" smtClean="0">
                <a:solidFill>
                  <a:prstClr val="black">
                    <a:tint val="75000"/>
                  </a:prstClr>
                </a:solidFill>
              </a:rPr>
              <a:pPr/>
              <a:t>8/29/2011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0F97198-462E-4428-80A6-28D61112E6E1}"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FF413F-971E-40A5-9A0C-DBF06E7837F9}" type="datetimeFigureOut">
              <a:rPr lang="en-US" smtClean="0">
                <a:solidFill>
                  <a:prstClr val="black">
                    <a:tint val="75000"/>
                  </a:prstClr>
                </a:solidFill>
              </a:rPr>
              <a:pPr/>
              <a:t>8/29/2011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0F97198-462E-4428-80A6-28D61112E6E1}"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BFF413F-971E-40A5-9A0C-DBF06E7837F9}" type="datetimeFigureOut">
              <a:rPr lang="en-US" smtClean="0">
                <a:solidFill>
                  <a:prstClr val="black">
                    <a:tint val="75000"/>
                  </a:prstClr>
                </a:solidFill>
              </a:rPr>
              <a:pPr/>
              <a:t>8/29/2011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0F97198-462E-4428-80A6-28D61112E6E1}"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CAB302C-C0C1-43AA-91B4-B26123D201A1}"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89D6BFC-F33D-4B07-AAE4-5533452AEDA6}"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A28F41B-7866-46D6-94AC-6134F4486E3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96301D94-D901-4D3A-AC3A-21CB796D574C}"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286AF8F-4BD2-4E78-901A-314D553E6A65}"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77532E4-75BF-4B24-A7E4-6E71C6980AB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A283349-08B7-4EBD-9D66-82A1DBB6E87F}"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0.xml"/><Relationship Id="rId1" Type="http://schemas.openxmlformats.org/officeDocument/2006/relationships/slideLayout" Target="../slideLayouts/slideLayout21.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1.xml"/><Relationship Id="rId1" Type="http://schemas.openxmlformats.org/officeDocument/2006/relationships/slideLayout" Target="../slideLayouts/slideLayout22.xml"/></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2.xml"/><Relationship Id="rId1" Type="http://schemas.openxmlformats.org/officeDocument/2006/relationships/slideLayout" Target="../slideLayouts/slideLayout23.xml"/></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3.xml"/><Relationship Id="rId1" Type="http://schemas.openxmlformats.org/officeDocument/2006/relationships/slideLayout" Target="../slideLayouts/slideLayout24.xml"/></Relationships>
</file>

<file path=ppt/slideMasters/_rels/slideMaster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4.xml"/><Relationship Id="rId1" Type="http://schemas.openxmlformats.org/officeDocument/2006/relationships/slideLayout" Target="../slideLayouts/slideLayout25.xml"/></Relationships>
</file>

<file path=ppt/slideMasters/_rels/slideMaster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5.xml"/><Relationship Id="rId1" Type="http://schemas.openxmlformats.org/officeDocument/2006/relationships/slideLayout" Target="../slideLayouts/slideLayout26.xml"/></Relationships>
</file>

<file path=ppt/slideMasters/_rels/slideMaster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6.xml"/><Relationship Id="rId1"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15.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5.xml"/><Relationship Id="rId1" Type="http://schemas.openxmlformats.org/officeDocument/2006/relationships/slideLayout" Target="../slideLayouts/slideLayout16.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6.xml"/><Relationship Id="rId1" Type="http://schemas.openxmlformats.org/officeDocument/2006/relationships/slideLayout" Target="../slideLayouts/slideLayout17.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7.xml"/><Relationship Id="rId1" Type="http://schemas.openxmlformats.org/officeDocument/2006/relationships/slideLayout" Target="../slideLayouts/slideLayout18.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8.xml"/><Relationship Id="rId1" Type="http://schemas.openxmlformats.org/officeDocument/2006/relationships/slideLayout" Target="../slideLayouts/slideLayout19.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9.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21E0397-912B-4E86-8499-03297D6B32A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8BFF413F-971E-40A5-9A0C-DBF06E7837F9}" type="datetimeFigureOut">
              <a:rPr lang="en-US" smtClean="0">
                <a:solidFill>
                  <a:prstClr val="black">
                    <a:tint val="75000"/>
                  </a:prstClr>
                </a:solidFill>
                <a:latin typeface="Calibri"/>
              </a:rPr>
              <a:pPr fontAlgn="auto">
                <a:spcBef>
                  <a:spcPts val="0"/>
                </a:spcBef>
                <a:spcAft>
                  <a:spcPts val="0"/>
                </a:spcAft>
              </a:pPr>
              <a:t>8/29/2011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0F97198-462E-4428-80A6-28D61112E6E1}" type="slidenum">
              <a:rPr lang="en-US" smtClean="0">
                <a:solidFill>
                  <a:prstClr val="black">
                    <a:tint val="75000"/>
                  </a:prstClr>
                </a:solidFill>
                <a:latin typeface="Calibri"/>
              </a:rPr>
              <a:pPr fontAlgn="auto">
                <a:spcBef>
                  <a:spcPts val="0"/>
                </a:spcBef>
                <a:spcAft>
                  <a:spcPts val="0"/>
                </a:spcAft>
              </a:pPr>
              <a:t>‹#›</a:t>
            </a:fld>
            <a:endParaRPr lang="en-US">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78"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8BFF413F-971E-40A5-9A0C-DBF06E7837F9}" type="datetimeFigureOut">
              <a:rPr lang="en-US" smtClean="0">
                <a:solidFill>
                  <a:prstClr val="black">
                    <a:tint val="75000"/>
                  </a:prstClr>
                </a:solidFill>
                <a:latin typeface="Calibri"/>
              </a:rPr>
              <a:pPr fontAlgn="auto">
                <a:spcBef>
                  <a:spcPts val="0"/>
                </a:spcBef>
                <a:spcAft>
                  <a:spcPts val="0"/>
                </a:spcAft>
              </a:pPr>
              <a:t>8/29/2011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0F97198-462E-4428-80A6-28D61112E6E1}" type="slidenum">
              <a:rPr lang="en-US" smtClean="0">
                <a:solidFill>
                  <a:prstClr val="black">
                    <a:tint val="75000"/>
                  </a:prstClr>
                </a:solidFill>
                <a:latin typeface="Calibri"/>
              </a:rPr>
              <a:pPr fontAlgn="auto">
                <a:spcBef>
                  <a:spcPts val="0"/>
                </a:spcBef>
                <a:spcAft>
                  <a:spcPts val="0"/>
                </a:spcAft>
              </a:pPr>
              <a:t>‹#›</a:t>
            </a:fld>
            <a:endParaRPr lang="en-US">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80"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8BFF413F-971E-40A5-9A0C-DBF06E7837F9}" type="datetimeFigureOut">
              <a:rPr lang="en-US" smtClean="0">
                <a:solidFill>
                  <a:prstClr val="black">
                    <a:tint val="75000"/>
                  </a:prstClr>
                </a:solidFill>
                <a:latin typeface="Calibri"/>
              </a:rPr>
              <a:pPr fontAlgn="auto">
                <a:spcBef>
                  <a:spcPts val="0"/>
                </a:spcBef>
                <a:spcAft>
                  <a:spcPts val="0"/>
                </a:spcAft>
              </a:pPr>
              <a:t>8/29/2011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0F97198-462E-4428-80A6-28D61112E6E1}" type="slidenum">
              <a:rPr lang="en-US" smtClean="0">
                <a:solidFill>
                  <a:prstClr val="black">
                    <a:tint val="75000"/>
                  </a:prstClr>
                </a:solidFill>
                <a:latin typeface="Calibri"/>
              </a:rPr>
              <a:pPr fontAlgn="auto">
                <a:spcBef>
                  <a:spcPts val="0"/>
                </a:spcBef>
                <a:spcAft>
                  <a:spcPts val="0"/>
                </a:spcAft>
              </a:pPr>
              <a:t>‹#›</a:t>
            </a:fld>
            <a:endParaRPr lang="en-US">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82"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8BFF413F-971E-40A5-9A0C-DBF06E7837F9}" type="datetimeFigureOut">
              <a:rPr lang="en-US" smtClean="0">
                <a:solidFill>
                  <a:prstClr val="black">
                    <a:tint val="75000"/>
                  </a:prstClr>
                </a:solidFill>
                <a:latin typeface="Calibri"/>
              </a:rPr>
              <a:pPr fontAlgn="auto">
                <a:spcBef>
                  <a:spcPts val="0"/>
                </a:spcBef>
                <a:spcAft>
                  <a:spcPts val="0"/>
                </a:spcAft>
              </a:pPr>
              <a:t>8/29/2011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0F97198-462E-4428-80A6-28D61112E6E1}" type="slidenum">
              <a:rPr lang="en-US" smtClean="0">
                <a:solidFill>
                  <a:prstClr val="black">
                    <a:tint val="75000"/>
                  </a:prstClr>
                </a:solidFill>
                <a:latin typeface="Calibri"/>
              </a:rPr>
              <a:pPr fontAlgn="auto">
                <a:spcBef>
                  <a:spcPts val="0"/>
                </a:spcBef>
                <a:spcAft>
                  <a:spcPts val="0"/>
                </a:spcAft>
              </a:pPr>
              <a:t>‹#›</a:t>
            </a:fld>
            <a:endParaRPr lang="en-US">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84"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8BFF413F-971E-40A5-9A0C-DBF06E7837F9}" type="datetimeFigureOut">
              <a:rPr lang="en-US" smtClean="0">
                <a:solidFill>
                  <a:prstClr val="black">
                    <a:tint val="75000"/>
                  </a:prstClr>
                </a:solidFill>
                <a:latin typeface="Calibri"/>
              </a:rPr>
              <a:pPr fontAlgn="auto">
                <a:spcBef>
                  <a:spcPts val="0"/>
                </a:spcBef>
                <a:spcAft>
                  <a:spcPts val="0"/>
                </a:spcAft>
              </a:pPr>
              <a:t>8/29/2011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0F97198-462E-4428-80A6-28D61112E6E1}" type="slidenum">
              <a:rPr lang="en-US" smtClean="0">
                <a:solidFill>
                  <a:prstClr val="black">
                    <a:tint val="75000"/>
                  </a:prstClr>
                </a:solidFill>
                <a:latin typeface="Calibri"/>
              </a:rPr>
              <a:pPr fontAlgn="auto">
                <a:spcBef>
                  <a:spcPts val="0"/>
                </a:spcBef>
                <a:spcAft>
                  <a:spcPts val="0"/>
                </a:spcAft>
              </a:pPr>
              <a:t>‹#›</a:t>
            </a:fld>
            <a:endParaRPr lang="en-US">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86"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8BFF413F-971E-40A5-9A0C-DBF06E7837F9}" type="datetimeFigureOut">
              <a:rPr lang="en-US" smtClean="0">
                <a:solidFill>
                  <a:prstClr val="black">
                    <a:tint val="75000"/>
                  </a:prstClr>
                </a:solidFill>
                <a:latin typeface="Calibri"/>
              </a:rPr>
              <a:pPr fontAlgn="auto">
                <a:spcBef>
                  <a:spcPts val="0"/>
                </a:spcBef>
                <a:spcAft>
                  <a:spcPts val="0"/>
                </a:spcAft>
              </a:pPr>
              <a:t>8/29/2011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0F97198-462E-4428-80A6-28D61112E6E1}" type="slidenum">
              <a:rPr lang="en-US" smtClean="0">
                <a:solidFill>
                  <a:prstClr val="black">
                    <a:tint val="75000"/>
                  </a:prstClr>
                </a:solidFill>
                <a:latin typeface="Calibri"/>
              </a:rPr>
              <a:pPr fontAlgn="auto">
                <a:spcBef>
                  <a:spcPts val="0"/>
                </a:spcBef>
                <a:spcAft>
                  <a:spcPts val="0"/>
                </a:spcAft>
              </a:pPr>
              <a:t>‹#›</a:t>
            </a:fld>
            <a:endParaRPr lang="en-US">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88"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8BFF413F-971E-40A5-9A0C-DBF06E7837F9}" type="datetimeFigureOut">
              <a:rPr lang="en-US" smtClean="0">
                <a:solidFill>
                  <a:prstClr val="black">
                    <a:tint val="75000"/>
                  </a:prstClr>
                </a:solidFill>
                <a:latin typeface="Calibri"/>
              </a:rPr>
              <a:pPr fontAlgn="auto">
                <a:spcBef>
                  <a:spcPts val="0"/>
                </a:spcBef>
                <a:spcAft>
                  <a:spcPts val="0"/>
                </a:spcAft>
              </a:pPr>
              <a:t>8/29/2011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0F97198-462E-4428-80A6-28D61112E6E1}" type="slidenum">
              <a:rPr lang="en-US" smtClean="0">
                <a:solidFill>
                  <a:prstClr val="black">
                    <a:tint val="75000"/>
                  </a:prstClr>
                </a:solidFill>
                <a:latin typeface="Calibri"/>
              </a:rPr>
              <a:pPr fontAlgn="auto">
                <a:spcBef>
                  <a:spcPts val="0"/>
                </a:spcBef>
                <a:spcAft>
                  <a:spcPts val="0"/>
                </a:spcAft>
              </a:pPr>
              <a:t>‹#›</a:t>
            </a:fld>
            <a:endParaRPr lang="en-US">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90"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8BFF413F-971E-40A5-9A0C-DBF06E7837F9}" type="datetimeFigureOut">
              <a:rPr lang="en-US" smtClean="0">
                <a:solidFill>
                  <a:prstClr val="black">
                    <a:tint val="75000"/>
                  </a:prstClr>
                </a:solidFill>
                <a:latin typeface="Calibri"/>
              </a:rPr>
              <a:pPr fontAlgn="auto">
                <a:spcBef>
                  <a:spcPts val="0"/>
                </a:spcBef>
                <a:spcAft>
                  <a:spcPts val="0"/>
                </a:spcAft>
              </a:pPr>
              <a:t>8/29/2011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0F97198-462E-4428-80A6-28D61112E6E1}" type="slidenum">
              <a:rPr lang="en-US" smtClean="0">
                <a:solidFill>
                  <a:prstClr val="black">
                    <a:tint val="75000"/>
                  </a:prstClr>
                </a:solidFill>
                <a:latin typeface="Calibri"/>
              </a:rPr>
              <a:pPr fontAlgn="auto">
                <a:spcBef>
                  <a:spcPts val="0"/>
                </a:spcBef>
                <a:spcAft>
                  <a:spcPts val="0"/>
                </a:spcAft>
              </a:pPr>
              <a:t>‹#›</a:t>
            </a:fld>
            <a:endParaRPr lang="en-US">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62"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8BFF413F-971E-40A5-9A0C-DBF06E7837F9}" type="datetimeFigureOut">
              <a:rPr lang="en-US" smtClean="0">
                <a:solidFill>
                  <a:prstClr val="black">
                    <a:tint val="75000"/>
                  </a:prstClr>
                </a:solidFill>
                <a:latin typeface="Calibri"/>
              </a:rPr>
              <a:pPr fontAlgn="auto">
                <a:spcBef>
                  <a:spcPts val="0"/>
                </a:spcBef>
                <a:spcAft>
                  <a:spcPts val="0"/>
                </a:spcAft>
              </a:pPr>
              <a:t>8/29/2011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0F97198-462E-4428-80A6-28D61112E6E1}" type="slidenum">
              <a:rPr lang="en-US" smtClean="0">
                <a:solidFill>
                  <a:prstClr val="black">
                    <a:tint val="75000"/>
                  </a:prstClr>
                </a:solidFill>
                <a:latin typeface="Calibri"/>
              </a:rPr>
              <a:pPr fontAlgn="auto">
                <a:spcBef>
                  <a:spcPts val="0"/>
                </a:spcBef>
                <a:spcAft>
                  <a:spcPts val="0"/>
                </a:spcAft>
              </a:pPr>
              <a:t>‹#›</a:t>
            </a:fld>
            <a:endParaRPr lang="en-US">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64"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8BFF413F-971E-40A5-9A0C-DBF06E7837F9}" type="datetimeFigureOut">
              <a:rPr lang="en-US" smtClean="0">
                <a:solidFill>
                  <a:prstClr val="black">
                    <a:tint val="75000"/>
                  </a:prstClr>
                </a:solidFill>
                <a:latin typeface="Calibri"/>
              </a:rPr>
              <a:pPr fontAlgn="auto">
                <a:spcBef>
                  <a:spcPts val="0"/>
                </a:spcBef>
                <a:spcAft>
                  <a:spcPts val="0"/>
                </a:spcAft>
              </a:pPr>
              <a:t>8/29/2011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0F97198-462E-4428-80A6-28D61112E6E1}" type="slidenum">
              <a:rPr lang="en-US" smtClean="0">
                <a:solidFill>
                  <a:prstClr val="black">
                    <a:tint val="75000"/>
                  </a:prstClr>
                </a:solidFill>
                <a:latin typeface="Calibri"/>
              </a:rPr>
              <a:pPr fontAlgn="auto">
                <a:spcBef>
                  <a:spcPts val="0"/>
                </a:spcBef>
                <a:spcAft>
                  <a:spcPts val="0"/>
                </a:spcAft>
              </a:pPr>
              <a:t>‹#›</a:t>
            </a:fld>
            <a:endParaRPr lang="en-US">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66"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8BFF413F-971E-40A5-9A0C-DBF06E7837F9}" type="datetimeFigureOut">
              <a:rPr lang="en-US" smtClean="0">
                <a:solidFill>
                  <a:prstClr val="black">
                    <a:tint val="75000"/>
                  </a:prstClr>
                </a:solidFill>
                <a:latin typeface="Calibri"/>
              </a:rPr>
              <a:pPr fontAlgn="auto">
                <a:spcBef>
                  <a:spcPts val="0"/>
                </a:spcBef>
                <a:spcAft>
                  <a:spcPts val="0"/>
                </a:spcAft>
              </a:pPr>
              <a:t>8/29/2011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0F97198-462E-4428-80A6-28D61112E6E1}" type="slidenum">
              <a:rPr lang="en-US" smtClean="0">
                <a:solidFill>
                  <a:prstClr val="black">
                    <a:tint val="75000"/>
                  </a:prstClr>
                </a:solidFill>
                <a:latin typeface="Calibri"/>
              </a:rPr>
              <a:pPr fontAlgn="auto">
                <a:spcBef>
                  <a:spcPts val="0"/>
                </a:spcBef>
                <a:spcAft>
                  <a:spcPts val="0"/>
                </a:spcAft>
              </a:pPr>
              <a:t>‹#›</a:t>
            </a:fld>
            <a:endParaRPr lang="en-US">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68"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8BFF413F-971E-40A5-9A0C-DBF06E7837F9}" type="datetimeFigureOut">
              <a:rPr lang="en-US" smtClean="0">
                <a:solidFill>
                  <a:prstClr val="black">
                    <a:tint val="75000"/>
                  </a:prstClr>
                </a:solidFill>
                <a:latin typeface="Calibri"/>
              </a:rPr>
              <a:pPr fontAlgn="auto">
                <a:spcBef>
                  <a:spcPts val="0"/>
                </a:spcBef>
                <a:spcAft>
                  <a:spcPts val="0"/>
                </a:spcAft>
              </a:pPr>
              <a:t>8/29/2011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0F97198-462E-4428-80A6-28D61112E6E1}" type="slidenum">
              <a:rPr lang="en-US" smtClean="0">
                <a:solidFill>
                  <a:prstClr val="black">
                    <a:tint val="75000"/>
                  </a:prstClr>
                </a:solidFill>
                <a:latin typeface="Calibri"/>
              </a:rPr>
              <a:pPr fontAlgn="auto">
                <a:spcBef>
                  <a:spcPts val="0"/>
                </a:spcBef>
                <a:spcAft>
                  <a:spcPts val="0"/>
                </a:spcAft>
              </a:pPr>
              <a:t>‹#›</a:t>
            </a:fld>
            <a:endParaRPr lang="en-US">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70"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8BFF413F-971E-40A5-9A0C-DBF06E7837F9}" type="datetimeFigureOut">
              <a:rPr lang="en-US" smtClean="0">
                <a:solidFill>
                  <a:prstClr val="black">
                    <a:tint val="75000"/>
                  </a:prstClr>
                </a:solidFill>
                <a:latin typeface="Calibri"/>
              </a:rPr>
              <a:pPr fontAlgn="auto">
                <a:spcBef>
                  <a:spcPts val="0"/>
                </a:spcBef>
                <a:spcAft>
                  <a:spcPts val="0"/>
                </a:spcAft>
              </a:pPr>
              <a:t>8/29/2011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0F97198-462E-4428-80A6-28D61112E6E1}" type="slidenum">
              <a:rPr lang="en-US" smtClean="0">
                <a:solidFill>
                  <a:prstClr val="black">
                    <a:tint val="75000"/>
                  </a:prstClr>
                </a:solidFill>
                <a:latin typeface="Calibri"/>
              </a:rPr>
              <a:pPr fontAlgn="auto">
                <a:spcBef>
                  <a:spcPts val="0"/>
                </a:spcBef>
                <a:spcAft>
                  <a:spcPts val="0"/>
                </a:spcAft>
              </a:pPr>
              <a:t>‹#›</a:t>
            </a:fld>
            <a:endParaRPr lang="en-US">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72"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8BFF413F-971E-40A5-9A0C-DBF06E7837F9}" type="datetimeFigureOut">
              <a:rPr lang="en-US" smtClean="0">
                <a:solidFill>
                  <a:prstClr val="black">
                    <a:tint val="75000"/>
                  </a:prstClr>
                </a:solidFill>
                <a:latin typeface="Calibri"/>
              </a:rPr>
              <a:pPr fontAlgn="auto">
                <a:spcBef>
                  <a:spcPts val="0"/>
                </a:spcBef>
                <a:spcAft>
                  <a:spcPts val="0"/>
                </a:spcAft>
              </a:pPr>
              <a:t>8/29/2011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0F97198-462E-4428-80A6-28D61112E6E1}" type="slidenum">
              <a:rPr lang="en-US" smtClean="0">
                <a:solidFill>
                  <a:prstClr val="black">
                    <a:tint val="75000"/>
                  </a:prstClr>
                </a:solidFill>
                <a:latin typeface="Calibri"/>
              </a:rPr>
              <a:pPr fontAlgn="auto">
                <a:spcBef>
                  <a:spcPts val="0"/>
                </a:spcBef>
                <a:spcAft>
                  <a:spcPts val="0"/>
                </a:spcAft>
              </a:pPr>
              <a:t>‹#›</a:t>
            </a:fld>
            <a:endParaRPr lang="en-US">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74"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8BFF413F-971E-40A5-9A0C-DBF06E7837F9}" type="datetimeFigureOut">
              <a:rPr lang="en-US" smtClean="0">
                <a:solidFill>
                  <a:prstClr val="black">
                    <a:tint val="75000"/>
                  </a:prstClr>
                </a:solidFill>
                <a:latin typeface="Calibri"/>
              </a:rPr>
              <a:pPr fontAlgn="auto">
                <a:spcBef>
                  <a:spcPts val="0"/>
                </a:spcBef>
                <a:spcAft>
                  <a:spcPts val="0"/>
                </a:spcAft>
              </a:pPr>
              <a:t>8/29/2011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0F97198-462E-4428-80A6-28D61112E6E1}" type="slidenum">
              <a:rPr lang="en-US" smtClean="0">
                <a:solidFill>
                  <a:prstClr val="black">
                    <a:tint val="75000"/>
                  </a:prstClr>
                </a:solidFill>
                <a:latin typeface="Calibri"/>
              </a:rPr>
              <a:pPr fontAlgn="auto">
                <a:spcBef>
                  <a:spcPts val="0"/>
                </a:spcBef>
                <a:spcAft>
                  <a:spcPts val="0"/>
                </a:spcAft>
              </a:pPr>
              <a:t>‹#›</a:t>
            </a:fld>
            <a:endParaRPr lang="en-US">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3676"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8" Type="http://schemas.openxmlformats.org/officeDocument/2006/relationships/hyperlink" Target="http://www.africatravelguide.com/articles/sahara-desert-facts.html" TargetMode="External"/><Relationship Id="rId3" Type="http://schemas.openxmlformats.org/officeDocument/2006/relationships/hyperlink" Target="http://www.africatravelguide.com/" TargetMode="External"/><Relationship Id="rId7" Type="http://schemas.openxmlformats.org/officeDocument/2006/relationships/image" Target="../media/image31.jpeg"/><Relationship Id="rId2" Type="http://schemas.openxmlformats.org/officeDocument/2006/relationships/image" Target="../media/image28.jpeg"/><Relationship Id="rId1" Type="http://schemas.openxmlformats.org/officeDocument/2006/relationships/slideLayout" Target="../slideLayouts/slideLayout22.xml"/><Relationship Id="rId6" Type="http://schemas.openxmlformats.org/officeDocument/2006/relationships/image" Target="../media/image30.jpeg"/><Relationship Id="rId5" Type="http://schemas.openxmlformats.org/officeDocument/2006/relationships/hyperlink" Target="http://whygo-afr.s3.amazonaws.com/www.africatravelguide.com/files/2008/10/sahara-facts.jpg" TargetMode="External"/><Relationship Id="rId4" Type="http://schemas.openxmlformats.org/officeDocument/2006/relationships/image" Target="../media/image29.gif"/></Relationships>
</file>

<file path=ppt/slides/_rels/slide12.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hyperlink" Target="http://environment.nationalgeographic.com/environment/habitats/desert-profile/" TargetMode="Externa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hyperlink" Target="http://environment.nationalgeographic.com/environment/photos/threatened-deserts/" TargetMode="External"/><Relationship Id="rId2" Type="http://schemas.openxmlformats.org/officeDocument/2006/relationships/hyperlink" Target="http://www.cln.org/themes/drylands.html" TargetMode="External"/><Relationship Id="rId1" Type="http://schemas.openxmlformats.org/officeDocument/2006/relationships/slideLayout" Target="../slideLayouts/slideLayout26.xml"/><Relationship Id="rId6" Type="http://schemas.openxmlformats.org/officeDocument/2006/relationships/image" Target="../media/image34.gif"/><Relationship Id="rId5" Type="http://schemas.openxmlformats.org/officeDocument/2006/relationships/hyperlink" Target="http://environment.nationalgeographic.com/environment/photos/desert-wildlife/#/military-sand-dragon_293_600x450.jpg" TargetMode="External"/><Relationship Id="rId4" Type="http://schemas.openxmlformats.org/officeDocument/2006/relationships/hyperlink" Target="http://environment.nationalgeographic.com/environment/photos/desert-landscapes/"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hyperlink" Target="http://www.sheppardsoftware.com/content/animals/quizzes/African/animal_games_african_desert_actual.html" TargetMode="External"/><Relationship Id="rId1" Type="http://schemas.openxmlformats.org/officeDocument/2006/relationships/slideLayout" Target="../slideLayouts/slideLayout27.xml"/><Relationship Id="rId4" Type="http://schemas.openxmlformats.org/officeDocument/2006/relationships/hyperlink" Target="http://environment.nationalgeographic.com/environment/habitats/quiz-habitat/"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www.mbgnet.net/sets/desert/links.htm" TargetMode="External"/><Relationship Id="rId3" Type="http://schemas.openxmlformats.org/officeDocument/2006/relationships/image" Target="../media/image4.gif"/><Relationship Id="rId7" Type="http://schemas.openxmlformats.org/officeDocument/2006/relationships/image" Target="../media/image6.jpeg"/><Relationship Id="rId2" Type="http://schemas.openxmlformats.org/officeDocument/2006/relationships/hyperlink" Target="http://www.mbgnet.net/sets/desert/tplants.htm" TargetMode="External"/><Relationship Id="rId1" Type="http://schemas.openxmlformats.org/officeDocument/2006/relationships/slideLayout" Target="../slideLayouts/slideLayout13.xml"/><Relationship Id="rId6" Type="http://schemas.openxmlformats.org/officeDocument/2006/relationships/hyperlink" Target="http://www.mbgnet.net/sets/desert/index.htm" TargetMode="External"/><Relationship Id="rId5" Type="http://schemas.openxmlformats.org/officeDocument/2006/relationships/image" Target="../media/image5.png"/><Relationship Id="rId4" Type="http://schemas.openxmlformats.org/officeDocument/2006/relationships/hyperlink" Target="http://www.tramline.com/tours/sci/desert/_tourlaunch1.htm" TargetMode="External"/><Relationship Id="rId9" Type="http://schemas.openxmlformats.org/officeDocument/2006/relationships/image" Target="../media/image7.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2.jpeg"/><Relationship Id="rId2" Type="http://schemas.openxmlformats.org/officeDocument/2006/relationships/image" Target="../media/image8.gif"/><Relationship Id="rId1" Type="http://schemas.openxmlformats.org/officeDocument/2006/relationships/slideLayout" Target="../slideLayouts/slideLayout15.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hyperlink" Target="http://www.google.com/imgres?imgurl=http://www.desertusa.com/bboardposts/photos/ds_high_desert1c.jpg&amp;imgrefurl=http://www.desertusa.com/bboardposts/scenes06.html&amp;usg=__wTK0m0aHhm0NiEfS-NeWGKjP5yY=&amp;h=310&amp;w=410&amp;sz=16&amp;hl=en&amp;start=5&amp;um=1&amp;itbs=1&amp;tbnid=EVfd8969HxQMDM:&amp;tbnh=95&amp;tbnw=125&amp;prev=/images?q=chihuahuan+desert&amp;um=1&amp;hl=en&amp;safe=active&amp;rls=com.microsoft:en-us:IE-SearchBox&amp;rlz=1I7ADSA_en&amp;tbs=isch:1,isz:m"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hyperlink" Target="http://cdri.org/desert-explorer/the-chihuahuan-desert/great-basin-may-trip-2005-p/" TargetMode="External"/><Relationship Id="rId7" Type="http://schemas.openxmlformats.org/officeDocument/2006/relationships/hyperlink" Target="http://cdri.org/desert-explorer/the-chihuahuan-desert/rockart-in-the-mojave-deser/" TargetMode="External"/><Relationship Id="rId2" Type="http://schemas.openxmlformats.org/officeDocument/2006/relationships/image" Target="../media/image13.jpeg"/><Relationship Id="rId1" Type="http://schemas.openxmlformats.org/officeDocument/2006/relationships/slideLayout" Target="../slideLayouts/slideLayout16.xml"/><Relationship Id="rId6" Type="http://schemas.openxmlformats.org/officeDocument/2006/relationships/image" Target="../media/image15.jpeg"/><Relationship Id="rId5" Type="http://schemas.openxmlformats.org/officeDocument/2006/relationships/hyperlink" Target="http://cdri.org/desert-explorer/the-chihuahuan-desert/sonoran-desert-2004-10-23-p/" TargetMode="External"/><Relationship Id="rId4" Type="http://schemas.openxmlformats.org/officeDocument/2006/relationships/image" Target="../media/image14.jpeg"/><Relationship Id="rId9" Type="http://schemas.openxmlformats.org/officeDocument/2006/relationships/hyperlink" Target="http://www.google.com/imgres?imgurl=http://www.valdosta.edu/~mhmorgan/Mojave%20pic%203.jpg&amp;imgrefurl=http://www.valdosta.edu/~mhmorgan/topic.html&amp;usg=__8XTVJml1_hGflKcXrLthelcBs5o=&amp;h=395&amp;w=583&amp;sz=41&amp;hl=en&amp;start=18&amp;um=1&amp;itbs=1&amp;tbnid=S2qm-PA0LHkw3M:&amp;tbnh=91&amp;tbnw=134&amp;prev=/images?q=mojave+desert&amp;um=1&amp;hl=en&amp;safe=active&amp;sa=N&amp;rls=com.microsoft:en-us:IE-SearchBox&amp;rlz=1I7ADSA_en&amp;tbs=isch:1"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21.wmf"/><Relationship Id="rId7" Type="http://schemas.openxmlformats.org/officeDocument/2006/relationships/image" Target="../media/image24.jpeg"/><Relationship Id="rId2" Type="http://schemas.openxmlformats.org/officeDocument/2006/relationships/image" Target="../media/image20.gif"/><Relationship Id="rId1" Type="http://schemas.openxmlformats.org/officeDocument/2006/relationships/slideLayout" Target="../slideLayouts/slideLayout19.xml"/><Relationship Id="rId6" Type="http://schemas.openxmlformats.org/officeDocument/2006/relationships/image" Target="../media/image23.jpeg"/><Relationship Id="rId5" Type="http://schemas.openxmlformats.org/officeDocument/2006/relationships/hyperlink" Target="http://en.wikipedia.org/wiki/File:Gila_monster2.JPG" TargetMode="External"/><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alpha val="50000"/>
          </a:schemeClr>
        </a:solidFill>
        <a:effectLst/>
      </p:bgPr>
    </p:bg>
    <p:spTree>
      <p:nvGrpSpPr>
        <p:cNvPr id="1" name=""/>
        <p:cNvGrpSpPr/>
        <p:nvPr/>
      </p:nvGrpSpPr>
      <p:grpSpPr>
        <a:xfrm>
          <a:off x="0" y="0"/>
          <a:ext cx="0" cy="0"/>
          <a:chOff x="0" y="0"/>
          <a:chExt cx="0" cy="0"/>
        </a:xfrm>
      </p:grpSpPr>
      <p:pic>
        <p:nvPicPr>
          <p:cNvPr id="16386" name="Picture 2" descr="worldmap4"/>
          <p:cNvPicPr>
            <a:picLocks noChangeAspect="1" noChangeArrowheads="1"/>
          </p:cNvPicPr>
          <p:nvPr/>
        </p:nvPicPr>
        <p:blipFill>
          <a:blip r:embed="rId2" cstate="print"/>
          <a:srcRect/>
          <a:stretch>
            <a:fillRect/>
          </a:stretch>
        </p:blipFill>
        <p:spPr bwMode="auto">
          <a:xfrm>
            <a:off x="0" y="1060450"/>
            <a:ext cx="9144000" cy="4876800"/>
          </a:xfrm>
          <a:prstGeom prst="rect">
            <a:avLst/>
          </a:prstGeom>
          <a:noFill/>
        </p:spPr>
      </p:pic>
      <p:sp>
        <p:nvSpPr>
          <p:cNvPr id="16393" name="Rectangle 9"/>
          <p:cNvSpPr>
            <a:spLocks noChangeArrowheads="1"/>
          </p:cNvSpPr>
          <p:nvPr/>
        </p:nvSpPr>
        <p:spPr bwMode="auto">
          <a:xfrm>
            <a:off x="3733800" y="3505200"/>
            <a:ext cx="336550" cy="457200"/>
          </a:xfrm>
          <a:prstGeom prst="rect">
            <a:avLst/>
          </a:prstGeom>
          <a:noFill/>
          <a:ln w="9525">
            <a:solidFill>
              <a:schemeClr val="tx1"/>
            </a:solidFill>
            <a:miter lim="800000"/>
            <a:headEnd/>
            <a:tailEnd/>
          </a:ln>
          <a:effectLst/>
        </p:spPr>
        <p:txBody>
          <a:bodyPr wrap="none">
            <a:spAutoFit/>
          </a:bodyPr>
          <a:lstStyle/>
          <a:p>
            <a:r>
              <a:rPr lang="en-US" sz="2400" b="1" dirty="0" smtClean="0">
                <a:solidFill>
                  <a:schemeClr val="accent2"/>
                </a:solidFill>
                <a:latin typeface="Times New Roman" pitchFamily="18" charset="0"/>
              </a:rPr>
              <a:t>4</a:t>
            </a:r>
            <a:endParaRPr lang="en-US" sz="2400" b="1" dirty="0">
              <a:solidFill>
                <a:schemeClr val="accent2"/>
              </a:solidFill>
              <a:latin typeface="Times New Roman" pitchFamily="18" charset="0"/>
            </a:endParaRPr>
          </a:p>
        </p:txBody>
      </p:sp>
      <p:sp>
        <p:nvSpPr>
          <p:cNvPr id="16394" name="Text Box 10"/>
          <p:cNvSpPr txBox="1">
            <a:spLocks noChangeArrowheads="1"/>
          </p:cNvSpPr>
          <p:nvPr/>
        </p:nvSpPr>
        <p:spPr bwMode="auto">
          <a:xfrm>
            <a:off x="1143000" y="2819400"/>
            <a:ext cx="381000" cy="461665"/>
          </a:xfrm>
          <a:prstGeom prst="rect">
            <a:avLst/>
          </a:prstGeom>
          <a:noFill/>
          <a:ln w="9525">
            <a:solidFill>
              <a:schemeClr val="tx1"/>
            </a:solidFill>
            <a:miter lim="800000"/>
            <a:headEnd/>
            <a:tailEnd/>
          </a:ln>
          <a:effectLst/>
        </p:spPr>
        <p:txBody>
          <a:bodyPr wrap="square">
            <a:spAutoFit/>
          </a:bodyPr>
          <a:lstStyle/>
          <a:p>
            <a:pPr>
              <a:spcBef>
                <a:spcPct val="50000"/>
              </a:spcBef>
            </a:pPr>
            <a:r>
              <a:rPr lang="en-US" sz="2400" b="1" dirty="0">
                <a:solidFill>
                  <a:schemeClr val="accent2"/>
                </a:solidFill>
                <a:latin typeface="Times New Roman" pitchFamily="18" charset="0"/>
              </a:rPr>
              <a:t>1</a:t>
            </a:r>
          </a:p>
        </p:txBody>
      </p:sp>
      <p:sp>
        <p:nvSpPr>
          <p:cNvPr id="16396" name="Text Box 12"/>
          <p:cNvSpPr txBox="1">
            <a:spLocks noChangeArrowheads="1"/>
          </p:cNvSpPr>
          <p:nvPr/>
        </p:nvSpPr>
        <p:spPr bwMode="auto">
          <a:xfrm>
            <a:off x="4419600" y="990600"/>
            <a:ext cx="293687" cy="461665"/>
          </a:xfrm>
          <a:prstGeom prst="rect">
            <a:avLst/>
          </a:prstGeom>
          <a:solidFill>
            <a:schemeClr val="accent3"/>
          </a:solidFill>
          <a:ln w="9525">
            <a:solidFill>
              <a:schemeClr val="tx1"/>
            </a:solidFill>
            <a:miter lim="800000"/>
            <a:headEnd/>
            <a:tailEnd/>
          </a:ln>
          <a:effectLst/>
        </p:spPr>
        <p:txBody>
          <a:bodyPr wrap="square">
            <a:spAutoFit/>
          </a:bodyPr>
          <a:lstStyle/>
          <a:p>
            <a:pPr>
              <a:spcBef>
                <a:spcPct val="50000"/>
              </a:spcBef>
            </a:pPr>
            <a:r>
              <a:rPr lang="en-US" sz="2400" b="1" dirty="0">
                <a:solidFill>
                  <a:schemeClr val="accent2"/>
                </a:solidFill>
                <a:latin typeface="Times New Roman" pitchFamily="18" charset="0"/>
              </a:rPr>
              <a:t>3</a:t>
            </a:r>
          </a:p>
        </p:txBody>
      </p:sp>
      <p:sp>
        <p:nvSpPr>
          <p:cNvPr id="16397" name="Text Box 13"/>
          <p:cNvSpPr txBox="1">
            <a:spLocks noChangeArrowheads="1"/>
          </p:cNvSpPr>
          <p:nvPr/>
        </p:nvSpPr>
        <p:spPr bwMode="auto">
          <a:xfrm>
            <a:off x="6096000" y="4191000"/>
            <a:ext cx="381000" cy="457200"/>
          </a:xfrm>
          <a:prstGeom prst="rect">
            <a:avLst/>
          </a:prstGeom>
          <a:noFill/>
          <a:ln w="9525">
            <a:solidFill>
              <a:schemeClr val="tx1"/>
            </a:solidFill>
            <a:miter lim="800000"/>
            <a:headEnd/>
            <a:tailEnd/>
          </a:ln>
          <a:effectLst/>
        </p:spPr>
        <p:txBody>
          <a:bodyPr wrap="square">
            <a:spAutoFit/>
          </a:bodyPr>
          <a:lstStyle/>
          <a:p>
            <a:pPr>
              <a:spcBef>
                <a:spcPct val="50000"/>
              </a:spcBef>
            </a:pPr>
            <a:r>
              <a:rPr lang="en-US" sz="2400" b="1" dirty="0">
                <a:solidFill>
                  <a:schemeClr val="accent2"/>
                </a:solidFill>
                <a:latin typeface="Times New Roman" pitchFamily="18" charset="0"/>
              </a:rPr>
              <a:t>2</a:t>
            </a:r>
          </a:p>
        </p:txBody>
      </p:sp>
      <p:sp>
        <p:nvSpPr>
          <p:cNvPr id="16398" name="Line 14"/>
          <p:cNvSpPr>
            <a:spLocks noChangeShapeType="1"/>
          </p:cNvSpPr>
          <p:nvPr/>
        </p:nvSpPr>
        <p:spPr bwMode="auto">
          <a:xfrm>
            <a:off x="0" y="2693988"/>
            <a:ext cx="9144000" cy="0"/>
          </a:xfrm>
          <a:prstGeom prst="line">
            <a:avLst/>
          </a:prstGeom>
          <a:noFill/>
          <a:ln w="9525">
            <a:solidFill>
              <a:schemeClr val="tx1"/>
            </a:solidFill>
            <a:round/>
            <a:headEnd/>
            <a:tailEnd/>
          </a:ln>
          <a:effectLst/>
        </p:spPr>
        <p:txBody>
          <a:bodyPr/>
          <a:lstStyle/>
          <a:p>
            <a:endParaRPr lang="en-US"/>
          </a:p>
        </p:txBody>
      </p:sp>
      <p:sp>
        <p:nvSpPr>
          <p:cNvPr id="16399" name="Line 15"/>
          <p:cNvSpPr>
            <a:spLocks noChangeShapeType="1"/>
          </p:cNvSpPr>
          <p:nvPr/>
        </p:nvSpPr>
        <p:spPr bwMode="auto">
          <a:xfrm>
            <a:off x="0" y="4048125"/>
            <a:ext cx="9144000" cy="0"/>
          </a:xfrm>
          <a:prstGeom prst="line">
            <a:avLst/>
          </a:prstGeom>
          <a:noFill/>
          <a:ln w="9525">
            <a:solidFill>
              <a:schemeClr val="tx1"/>
            </a:solidFill>
            <a:round/>
            <a:headEnd/>
            <a:tailEnd/>
          </a:ln>
          <a:effectLst/>
        </p:spPr>
        <p:txBody>
          <a:bodyPr/>
          <a:lstStyle/>
          <a:p>
            <a:endParaRPr lang="en-US"/>
          </a:p>
        </p:txBody>
      </p:sp>
      <p:sp>
        <p:nvSpPr>
          <p:cNvPr id="16400" name="Line 16"/>
          <p:cNvSpPr>
            <a:spLocks noChangeShapeType="1"/>
          </p:cNvSpPr>
          <p:nvPr/>
        </p:nvSpPr>
        <p:spPr bwMode="auto">
          <a:xfrm>
            <a:off x="0" y="3397250"/>
            <a:ext cx="9144000" cy="0"/>
          </a:xfrm>
          <a:prstGeom prst="line">
            <a:avLst/>
          </a:prstGeom>
          <a:noFill/>
          <a:ln w="28575">
            <a:solidFill>
              <a:srgbClr val="FF3300"/>
            </a:solidFill>
            <a:round/>
            <a:headEnd/>
            <a:tailEnd/>
          </a:ln>
          <a:effectLst/>
        </p:spPr>
        <p:txBody>
          <a:bodyPr/>
          <a:lstStyle/>
          <a:p>
            <a:endParaRPr lang="en-US"/>
          </a:p>
        </p:txBody>
      </p:sp>
      <p:sp>
        <p:nvSpPr>
          <p:cNvPr id="16401" name="Line 17"/>
          <p:cNvSpPr>
            <a:spLocks noChangeShapeType="1"/>
          </p:cNvSpPr>
          <p:nvPr/>
        </p:nvSpPr>
        <p:spPr bwMode="auto">
          <a:xfrm>
            <a:off x="4343400" y="1066800"/>
            <a:ext cx="0" cy="4800600"/>
          </a:xfrm>
          <a:prstGeom prst="line">
            <a:avLst/>
          </a:prstGeom>
          <a:noFill/>
          <a:ln w="28575">
            <a:solidFill>
              <a:schemeClr val="folHlink"/>
            </a:solidFill>
            <a:round/>
            <a:headEnd/>
            <a:tailEnd/>
          </a:ln>
          <a:effectLst/>
        </p:spPr>
        <p:txBody>
          <a:bodyPr/>
          <a:lstStyle/>
          <a:p>
            <a:endParaRPr lang="en-US"/>
          </a:p>
        </p:txBody>
      </p:sp>
      <p:sp>
        <p:nvSpPr>
          <p:cNvPr id="26" name="Text Box 27"/>
          <p:cNvSpPr txBox="1">
            <a:spLocks noChangeArrowheads="1"/>
          </p:cNvSpPr>
          <p:nvPr/>
        </p:nvSpPr>
        <p:spPr bwMode="auto">
          <a:xfrm>
            <a:off x="0" y="0"/>
            <a:ext cx="5715000" cy="707886"/>
          </a:xfrm>
          <a:prstGeom prst="rect">
            <a:avLst/>
          </a:prstGeom>
          <a:solidFill>
            <a:srgbClr val="FF3300"/>
          </a:solidFill>
          <a:ln w="9525">
            <a:noFill/>
            <a:miter lim="800000"/>
            <a:headEnd/>
            <a:tailEnd/>
          </a:ln>
          <a:effectLst/>
        </p:spPr>
        <p:txBody>
          <a:bodyPr wrap="square">
            <a:spAutoFit/>
          </a:bodyPr>
          <a:lstStyle/>
          <a:p>
            <a:pPr>
              <a:spcBef>
                <a:spcPct val="50000"/>
              </a:spcBef>
            </a:pPr>
            <a:r>
              <a:rPr lang="en-US" sz="1600" b="1" dirty="0">
                <a:solidFill>
                  <a:schemeClr val="bg1"/>
                </a:solidFill>
              </a:rPr>
              <a:t>Agenda: </a:t>
            </a:r>
            <a:r>
              <a:rPr lang="en-US" sz="1600" b="1" dirty="0" smtClean="0">
                <a:solidFill>
                  <a:schemeClr val="bg1"/>
                </a:solidFill>
              </a:rPr>
              <a:t>8-29 &amp; 30-11  *</a:t>
            </a:r>
            <a:r>
              <a:rPr lang="en-US" sz="1600" b="1" dirty="0" smtClean="0">
                <a:solidFill>
                  <a:schemeClr val="bg1"/>
                </a:solidFill>
              </a:rPr>
              <a:t>World Map Test this Fri</a:t>
            </a:r>
            <a:r>
              <a:rPr lang="en-US" sz="1600" b="1" dirty="0" smtClean="0">
                <a:solidFill>
                  <a:schemeClr val="bg1"/>
                </a:solidFill>
              </a:rPr>
              <a:t>. </a:t>
            </a:r>
          </a:p>
          <a:p>
            <a:pPr>
              <a:spcBef>
                <a:spcPct val="50000"/>
              </a:spcBef>
            </a:pPr>
            <a:r>
              <a:rPr lang="en-US" sz="1600" b="1" dirty="0" smtClean="0">
                <a:solidFill>
                  <a:schemeClr val="bg1"/>
                </a:solidFill>
              </a:rPr>
              <a:t>*Desert </a:t>
            </a:r>
            <a:r>
              <a:rPr lang="en-US" sz="1600" b="1" dirty="0" err="1" smtClean="0">
                <a:solidFill>
                  <a:schemeClr val="bg1"/>
                </a:solidFill>
              </a:rPr>
              <a:t>Wksht</a:t>
            </a:r>
            <a:r>
              <a:rPr lang="en-US" sz="1600" b="1" dirty="0" smtClean="0">
                <a:solidFill>
                  <a:schemeClr val="bg1"/>
                </a:solidFill>
              </a:rPr>
              <a:t> Due next block day</a:t>
            </a:r>
            <a:endParaRPr lang="en-US" sz="1600" b="1" dirty="0">
              <a:solidFill>
                <a:schemeClr val="bg1"/>
              </a:solidFill>
            </a:endParaRPr>
          </a:p>
        </p:txBody>
      </p:sp>
      <p:sp>
        <p:nvSpPr>
          <p:cNvPr id="27" name="Text Box 10"/>
          <p:cNvSpPr txBox="1">
            <a:spLocks noChangeArrowheads="1"/>
          </p:cNvSpPr>
          <p:nvPr/>
        </p:nvSpPr>
        <p:spPr bwMode="auto">
          <a:xfrm>
            <a:off x="5638800" y="0"/>
            <a:ext cx="3505200" cy="1077218"/>
          </a:xfrm>
          <a:prstGeom prst="rect">
            <a:avLst/>
          </a:prstGeom>
          <a:solidFill>
            <a:srgbClr val="FFCC99"/>
          </a:solidFill>
          <a:ln w="9525">
            <a:noFill/>
            <a:miter lim="800000"/>
            <a:headEnd/>
            <a:tailEnd/>
          </a:ln>
        </p:spPr>
        <p:txBody>
          <a:bodyPr wrap="square">
            <a:spAutoFit/>
          </a:bodyPr>
          <a:lstStyle/>
          <a:p>
            <a:pPr>
              <a:spcBef>
                <a:spcPct val="50000"/>
              </a:spcBef>
            </a:pPr>
            <a:r>
              <a:rPr lang="en-US" sz="1600" b="1" dirty="0"/>
              <a:t>Supplies:</a:t>
            </a:r>
          </a:p>
          <a:p>
            <a:pPr>
              <a:spcBef>
                <a:spcPct val="50000"/>
              </a:spcBef>
            </a:pPr>
            <a:r>
              <a:rPr lang="en-US" sz="1600" b="1" dirty="0" smtClean="0"/>
              <a:t>*map pencils</a:t>
            </a:r>
            <a:endParaRPr lang="en-US" sz="1600" b="1" dirty="0"/>
          </a:p>
          <a:p>
            <a:pPr>
              <a:spcBef>
                <a:spcPct val="50000"/>
              </a:spcBef>
            </a:pPr>
            <a:r>
              <a:rPr lang="en-US" sz="1600" b="1" dirty="0"/>
              <a:t>*pen </a:t>
            </a:r>
            <a:r>
              <a:rPr lang="en-US" sz="1600" b="1"/>
              <a:t>or </a:t>
            </a:r>
            <a:r>
              <a:rPr lang="en-US" sz="1600" b="1" smtClean="0"/>
              <a:t>pencil</a:t>
            </a:r>
            <a:endParaRPr lang="en-US" sz="1600" b="1" dirty="0"/>
          </a:p>
        </p:txBody>
      </p:sp>
      <p:pic>
        <p:nvPicPr>
          <p:cNvPr id="28" name="Picture 9" descr="guestbook"/>
          <p:cNvPicPr>
            <a:picLocks noChangeAspect="1" noChangeArrowheads="1" noCrop="1"/>
          </p:cNvPicPr>
          <p:nvPr/>
        </p:nvPicPr>
        <p:blipFill>
          <a:blip r:embed="rId3" cstate="print"/>
          <a:srcRect/>
          <a:stretch>
            <a:fillRect/>
          </a:stretch>
        </p:blipFill>
        <p:spPr bwMode="auto">
          <a:xfrm>
            <a:off x="7543800" y="228600"/>
            <a:ext cx="1409700" cy="590550"/>
          </a:xfrm>
          <a:prstGeom prst="rect">
            <a:avLst/>
          </a:prstGeom>
          <a:noFill/>
          <a:ln w="9525">
            <a:noFill/>
            <a:miter lim="800000"/>
            <a:headEnd/>
            <a:tailEnd/>
          </a:ln>
        </p:spPr>
      </p:pic>
      <p:sp>
        <p:nvSpPr>
          <p:cNvPr id="29" name="TextBox 28"/>
          <p:cNvSpPr txBox="1"/>
          <p:nvPr/>
        </p:nvSpPr>
        <p:spPr>
          <a:xfrm>
            <a:off x="0" y="685800"/>
            <a:ext cx="2286000" cy="1384995"/>
          </a:xfrm>
          <a:prstGeom prst="rect">
            <a:avLst/>
          </a:prstGeom>
          <a:solidFill>
            <a:srgbClr val="FFC000"/>
          </a:solidFill>
        </p:spPr>
        <p:txBody>
          <a:bodyPr wrap="square" rtlCol="0">
            <a:spAutoFit/>
          </a:bodyPr>
          <a:lstStyle/>
          <a:p>
            <a:r>
              <a:rPr lang="en-US" sz="1400" b="1" dirty="0" smtClean="0"/>
              <a:t>Focus: Label the oceans</a:t>
            </a:r>
          </a:p>
          <a:p>
            <a:endParaRPr lang="en-US" sz="1400" b="1" dirty="0" smtClean="0"/>
          </a:p>
          <a:p>
            <a:pPr marL="342900" indent="-342900"/>
            <a:r>
              <a:rPr lang="en-US" sz="1400" b="1" dirty="0" smtClean="0"/>
              <a:t>1.</a:t>
            </a:r>
          </a:p>
          <a:p>
            <a:pPr marL="342900" indent="-342900"/>
            <a:r>
              <a:rPr lang="en-US" sz="1400" b="1" dirty="0" smtClean="0"/>
              <a:t>2.</a:t>
            </a:r>
          </a:p>
          <a:p>
            <a:pPr marL="342900" indent="-342900"/>
            <a:r>
              <a:rPr lang="en-US" sz="1400" b="1" dirty="0" smtClean="0"/>
              <a:t>3.</a:t>
            </a:r>
          </a:p>
          <a:p>
            <a:pPr marL="342900" indent="-342900"/>
            <a:r>
              <a:rPr lang="en-US" sz="1400" b="1" dirty="0" smtClean="0"/>
              <a:t>4.</a:t>
            </a:r>
          </a:p>
        </p:txBody>
      </p:sp>
      <p:sp>
        <p:nvSpPr>
          <p:cNvPr id="30" name="TextBox 29"/>
          <p:cNvSpPr txBox="1"/>
          <p:nvPr/>
        </p:nvSpPr>
        <p:spPr>
          <a:xfrm>
            <a:off x="304800" y="1066800"/>
            <a:ext cx="1524000" cy="307777"/>
          </a:xfrm>
          <a:prstGeom prst="rect">
            <a:avLst/>
          </a:prstGeom>
          <a:noFill/>
        </p:spPr>
        <p:txBody>
          <a:bodyPr wrap="square" rtlCol="0">
            <a:spAutoFit/>
          </a:bodyPr>
          <a:lstStyle/>
          <a:p>
            <a:r>
              <a:rPr lang="en-US" sz="1400" b="1" dirty="0" smtClean="0">
                <a:solidFill>
                  <a:srgbClr val="FF3300"/>
                </a:solidFill>
              </a:rPr>
              <a:t>Pacific Ocean</a:t>
            </a:r>
            <a:endParaRPr lang="en-US" sz="1400" b="1" dirty="0">
              <a:solidFill>
                <a:srgbClr val="FF3300"/>
              </a:solidFill>
            </a:endParaRPr>
          </a:p>
        </p:txBody>
      </p:sp>
      <p:sp>
        <p:nvSpPr>
          <p:cNvPr id="31" name="TextBox 30"/>
          <p:cNvSpPr txBox="1"/>
          <p:nvPr/>
        </p:nvSpPr>
        <p:spPr>
          <a:xfrm>
            <a:off x="304800" y="1295400"/>
            <a:ext cx="1600200" cy="307777"/>
          </a:xfrm>
          <a:prstGeom prst="rect">
            <a:avLst/>
          </a:prstGeom>
          <a:noFill/>
        </p:spPr>
        <p:txBody>
          <a:bodyPr wrap="square" rtlCol="0">
            <a:spAutoFit/>
          </a:bodyPr>
          <a:lstStyle/>
          <a:p>
            <a:r>
              <a:rPr lang="en-US" sz="1400" b="1" dirty="0" smtClean="0">
                <a:solidFill>
                  <a:srgbClr val="FF3300"/>
                </a:solidFill>
              </a:rPr>
              <a:t>Indian Ocean</a:t>
            </a:r>
            <a:endParaRPr lang="en-US" sz="1400" b="1" dirty="0">
              <a:solidFill>
                <a:srgbClr val="FF3300"/>
              </a:solidFill>
            </a:endParaRPr>
          </a:p>
        </p:txBody>
      </p:sp>
      <p:sp>
        <p:nvSpPr>
          <p:cNvPr id="32" name="TextBox 31"/>
          <p:cNvSpPr txBox="1"/>
          <p:nvPr/>
        </p:nvSpPr>
        <p:spPr>
          <a:xfrm>
            <a:off x="304800" y="1524000"/>
            <a:ext cx="1600200" cy="307777"/>
          </a:xfrm>
          <a:prstGeom prst="rect">
            <a:avLst/>
          </a:prstGeom>
          <a:noFill/>
        </p:spPr>
        <p:txBody>
          <a:bodyPr wrap="square" rtlCol="0">
            <a:spAutoFit/>
          </a:bodyPr>
          <a:lstStyle/>
          <a:p>
            <a:r>
              <a:rPr lang="en-US" sz="1400" b="1" dirty="0" smtClean="0">
                <a:solidFill>
                  <a:srgbClr val="FF3300"/>
                </a:solidFill>
              </a:rPr>
              <a:t>Arctic Ocean</a:t>
            </a:r>
            <a:endParaRPr lang="en-US" sz="1400" b="1" dirty="0">
              <a:solidFill>
                <a:srgbClr val="FF3300"/>
              </a:solidFill>
            </a:endParaRPr>
          </a:p>
        </p:txBody>
      </p:sp>
      <p:sp>
        <p:nvSpPr>
          <p:cNvPr id="33" name="TextBox 32"/>
          <p:cNvSpPr txBox="1"/>
          <p:nvPr/>
        </p:nvSpPr>
        <p:spPr>
          <a:xfrm>
            <a:off x="304800" y="1752600"/>
            <a:ext cx="1600200" cy="307777"/>
          </a:xfrm>
          <a:prstGeom prst="rect">
            <a:avLst/>
          </a:prstGeom>
          <a:noFill/>
        </p:spPr>
        <p:txBody>
          <a:bodyPr wrap="square" rtlCol="0">
            <a:spAutoFit/>
          </a:bodyPr>
          <a:lstStyle/>
          <a:p>
            <a:r>
              <a:rPr lang="en-US" sz="1400" b="1" dirty="0" smtClean="0">
                <a:solidFill>
                  <a:srgbClr val="FF3300"/>
                </a:solidFill>
              </a:rPr>
              <a:t>Atlantic </a:t>
            </a:r>
            <a:r>
              <a:rPr lang="en-US" sz="1400" b="1" dirty="0" smtClean="0">
                <a:solidFill>
                  <a:srgbClr val="FF3300"/>
                </a:solidFill>
              </a:rPr>
              <a:t>Ocean</a:t>
            </a:r>
            <a:endParaRPr lang="en-US" sz="1400" b="1" dirty="0">
              <a:solidFill>
                <a:srgbClr val="FF33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additive="base">
                                        <p:cTn id="13" dur="500" fill="hold"/>
                                        <p:tgtEl>
                                          <p:spTgt spid="31"/>
                                        </p:tgtEl>
                                        <p:attrNameLst>
                                          <p:attrName>ppt_x</p:attrName>
                                        </p:attrNameLst>
                                      </p:cBhvr>
                                      <p:tavLst>
                                        <p:tav tm="0">
                                          <p:val>
                                            <p:strVal val="#ppt_x"/>
                                          </p:val>
                                        </p:tav>
                                        <p:tav tm="100000">
                                          <p:val>
                                            <p:strVal val="#ppt_x"/>
                                          </p:val>
                                        </p:tav>
                                      </p:tavLst>
                                    </p:anim>
                                    <p:anim calcmode="lin" valueType="num">
                                      <p:cBhvr additive="base">
                                        <p:cTn id="14"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500" fill="hold"/>
                                        <p:tgtEl>
                                          <p:spTgt spid="33"/>
                                        </p:tgtEl>
                                        <p:attrNameLst>
                                          <p:attrName>ppt_x</p:attrName>
                                        </p:attrNameLst>
                                      </p:cBhvr>
                                      <p:tavLst>
                                        <p:tav tm="0">
                                          <p:val>
                                            <p:strVal val="#ppt_x"/>
                                          </p:val>
                                        </p:tav>
                                        <p:tav tm="100000">
                                          <p:val>
                                            <p:strVal val="#ppt_x"/>
                                          </p:val>
                                        </p:tav>
                                      </p:tavLst>
                                    </p:anim>
                                    <p:anim calcmode="lin" valueType="num">
                                      <p:cBhvr additive="base">
                                        <p:cTn id="26"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29698" name="Picture 2" descr="Map of Deserts"/>
          <p:cNvPicPr>
            <a:picLocks noChangeAspect="1" noChangeArrowheads="1"/>
          </p:cNvPicPr>
          <p:nvPr/>
        </p:nvPicPr>
        <p:blipFill>
          <a:blip r:embed="rId2" cstate="print"/>
          <a:srcRect/>
          <a:stretch>
            <a:fillRect/>
          </a:stretch>
        </p:blipFill>
        <p:spPr bwMode="auto">
          <a:xfrm>
            <a:off x="228600" y="228600"/>
            <a:ext cx="8610600" cy="63246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Namib Desert"/>
          <p:cNvPicPr>
            <a:picLocks noChangeAspect="1" noChangeArrowheads="1"/>
          </p:cNvPicPr>
          <p:nvPr/>
        </p:nvPicPr>
        <p:blipFill>
          <a:blip r:embed="rId2" cstate="print"/>
          <a:srcRect/>
          <a:stretch>
            <a:fillRect/>
          </a:stretch>
        </p:blipFill>
        <p:spPr bwMode="auto">
          <a:xfrm>
            <a:off x="304800" y="228600"/>
            <a:ext cx="4343400" cy="2971800"/>
          </a:xfrm>
          <a:prstGeom prst="rect">
            <a:avLst/>
          </a:prstGeom>
          <a:noFill/>
        </p:spPr>
      </p:pic>
      <p:sp>
        <p:nvSpPr>
          <p:cNvPr id="3" name="TextBox 2"/>
          <p:cNvSpPr txBox="1"/>
          <p:nvPr/>
        </p:nvSpPr>
        <p:spPr>
          <a:xfrm>
            <a:off x="5181600" y="4572000"/>
            <a:ext cx="2743200" cy="369332"/>
          </a:xfrm>
          <a:prstGeom prst="rect">
            <a:avLst/>
          </a:prstGeom>
          <a:noFill/>
        </p:spPr>
        <p:txBody>
          <a:bodyPr wrap="square" rtlCol="0">
            <a:spAutoFit/>
          </a:bodyPr>
          <a:lstStyle/>
          <a:p>
            <a:pPr fontAlgn="auto">
              <a:spcBef>
                <a:spcPts val="0"/>
              </a:spcBef>
              <a:spcAft>
                <a:spcPts val="0"/>
              </a:spcAft>
            </a:pPr>
            <a:r>
              <a:rPr lang="en-US" dirty="0" smtClean="0">
                <a:solidFill>
                  <a:prstClr val="black"/>
                </a:solidFill>
                <a:latin typeface="Calibri"/>
              </a:rPr>
              <a:t>The Namib Desert</a:t>
            </a:r>
            <a:endParaRPr lang="en-US" dirty="0">
              <a:solidFill>
                <a:prstClr val="black"/>
              </a:solidFill>
              <a:latin typeface="Calibri"/>
            </a:endParaRPr>
          </a:p>
        </p:txBody>
      </p:sp>
      <p:pic>
        <p:nvPicPr>
          <p:cNvPr id="30724" name="Picture 4" descr="WhyGo">
            <a:hlinkClick r:id="rId3"/>
          </p:cNvPr>
          <p:cNvPicPr>
            <a:picLocks noChangeAspect="1" noChangeArrowheads="1"/>
          </p:cNvPicPr>
          <p:nvPr/>
        </p:nvPicPr>
        <p:blipFill>
          <a:blip r:embed="rId4" cstate="print"/>
          <a:srcRect/>
          <a:stretch>
            <a:fillRect/>
          </a:stretch>
        </p:blipFill>
        <p:spPr bwMode="auto">
          <a:xfrm>
            <a:off x="1676400" y="3276600"/>
            <a:ext cx="3733800" cy="1066800"/>
          </a:xfrm>
          <a:prstGeom prst="rect">
            <a:avLst/>
          </a:prstGeom>
          <a:noFill/>
        </p:spPr>
      </p:pic>
      <p:pic>
        <p:nvPicPr>
          <p:cNvPr id="30726" name="Picture 6" descr="Sahara Desert">
            <a:hlinkClick r:id="rId5"/>
          </p:cNvPr>
          <p:cNvPicPr>
            <a:picLocks noChangeAspect="1" noChangeArrowheads="1"/>
          </p:cNvPicPr>
          <p:nvPr/>
        </p:nvPicPr>
        <p:blipFill>
          <a:blip r:embed="rId6" cstate="print"/>
          <a:srcRect/>
          <a:stretch>
            <a:fillRect/>
          </a:stretch>
        </p:blipFill>
        <p:spPr bwMode="auto">
          <a:xfrm>
            <a:off x="2362200" y="4343400"/>
            <a:ext cx="5715000" cy="1905000"/>
          </a:xfrm>
          <a:prstGeom prst="rect">
            <a:avLst/>
          </a:prstGeom>
          <a:noFill/>
        </p:spPr>
      </p:pic>
      <p:sp>
        <p:nvSpPr>
          <p:cNvPr id="7" name="TextBox 6"/>
          <p:cNvSpPr txBox="1"/>
          <p:nvPr/>
        </p:nvSpPr>
        <p:spPr>
          <a:xfrm>
            <a:off x="1676400" y="457200"/>
            <a:ext cx="2743200" cy="369332"/>
          </a:xfrm>
          <a:prstGeom prst="rect">
            <a:avLst/>
          </a:prstGeom>
          <a:noFill/>
        </p:spPr>
        <p:txBody>
          <a:bodyPr wrap="square" rtlCol="0">
            <a:spAutoFit/>
          </a:bodyPr>
          <a:lstStyle/>
          <a:p>
            <a:pPr fontAlgn="auto">
              <a:spcBef>
                <a:spcPts val="0"/>
              </a:spcBef>
              <a:spcAft>
                <a:spcPts val="0"/>
              </a:spcAft>
            </a:pPr>
            <a:r>
              <a:rPr lang="en-US" dirty="0" smtClean="0">
                <a:solidFill>
                  <a:prstClr val="black"/>
                </a:solidFill>
                <a:latin typeface="Calibri"/>
              </a:rPr>
              <a:t>The Namib Desert</a:t>
            </a:r>
            <a:endParaRPr lang="en-US" dirty="0">
              <a:solidFill>
                <a:prstClr val="black"/>
              </a:solidFill>
              <a:latin typeface="Calibri"/>
            </a:endParaRPr>
          </a:p>
        </p:txBody>
      </p:sp>
      <p:sp>
        <p:nvSpPr>
          <p:cNvPr id="8" name="TextBox 7"/>
          <p:cNvSpPr txBox="1"/>
          <p:nvPr/>
        </p:nvSpPr>
        <p:spPr>
          <a:xfrm>
            <a:off x="5943600" y="4572000"/>
            <a:ext cx="1905000" cy="369332"/>
          </a:xfrm>
          <a:prstGeom prst="rect">
            <a:avLst/>
          </a:prstGeom>
          <a:noFill/>
        </p:spPr>
        <p:txBody>
          <a:bodyPr wrap="square" rtlCol="0">
            <a:spAutoFit/>
          </a:bodyPr>
          <a:lstStyle/>
          <a:p>
            <a:pPr fontAlgn="auto">
              <a:spcBef>
                <a:spcPts val="0"/>
              </a:spcBef>
              <a:spcAft>
                <a:spcPts val="0"/>
              </a:spcAft>
            </a:pPr>
            <a:r>
              <a:rPr lang="en-US" dirty="0" smtClean="0">
                <a:solidFill>
                  <a:prstClr val="black"/>
                </a:solidFill>
                <a:latin typeface="Calibri"/>
              </a:rPr>
              <a:t>The Sahara</a:t>
            </a:r>
            <a:endParaRPr lang="en-US" dirty="0">
              <a:solidFill>
                <a:prstClr val="black"/>
              </a:solidFill>
              <a:latin typeface="Calibri"/>
            </a:endParaRPr>
          </a:p>
        </p:txBody>
      </p:sp>
      <p:sp>
        <p:nvSpPr>
          <p:cNvPr id="9" name="Rectangle 8"/>
          <p:cNvSpPr/>
          <p:nvPr/>
        </p:nvSpPr>
        <p:spPr>
          <a:xfrm>
            <a:off x="2971800" y="3352800"/>
            <a:ext cx="6172200" cy="954107"/>
          </a:xfrm>
          <a:prstGeom prst="rect">
            <a:avLst/>
          </a:prstGeom>
          <a:blipFill>
            <a:blip r:embed="rId7" cstate="print"/>
            <a:tile tx="0" ty="0" sx="100000" sy="100000" flip="none" algn="tl"/>
          </a:blipFill>
        </p:spPr>
        <p:txBody>
          <a:bodyPr wrap="square">
            <a:spAutoFit/>
          </a:bodyPr>
          <a:lstStyle/>
          <a:p>
            <a:pPr fontAlgn="auto">
              <a:spcBef>
                <a:spcPts val="0"/>
              </a:spcBef>
              <a:spcAft>
                <a:spcPts val="0"/>
              </a:spcAft>
            </a:pPr>
            <a:r>
              <a:rPr lang="en-US" sz="2800" dirty="0" smtClean="0">
                <a:solidFill>
                  <a:prstClr val="black"/>
                </a:solidFill>
                <a:latin typeface="Calibri"/>
                <a:hlinkClick r:id="rId8"/>
              </a:rPr>
              <a:t>http://www.africatravelguide.com/articles/sahara-desert-facts.html</a:t>
            </a:r>
            <a:endParaRPr lang="en-US" sz="2800" dirty="0">
              <a:solidFill>
                <a:prstClr val="black"/>
              </a:solidFill>
              <a:latin typeface="Calibri"/>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5486400"/>
          </a:xfrm>
        </p:spPr>
        <p:txBody>
          <a:bodyPr>
            <a:normAutofit fontScale="85000" lnSpcReduction="10000"/>
          </a:bodyPr>
          <a:lstStyle/>
          <a:p>
            <a:r>
              <a:rPr lang="en-US" sz="2000" dirty="0" smtClean="0">
                <a:latin typeface="Georgia" pitchFamily="18" charset="0"/>
              </a:rPr>
              <a:t>Deserts cover about 1/5</a:t>
            </a:r>
            <a:r>
              <a:rPr lang="en-US" sz="2000" baseline="30000" dirty="0" smtClean="0">
                <a:latin typeface="Georgia" pitchFamily="18" charset="0"/>
              </a:rPr>
              <a:t>th</a:t>
            </a:r>
            <a:r>
              <a:rPr lang="en-US" sz="2000" dirty="0" smtClean="0">
                <a:latin typeface="Georgia" pitchFamily="18" charset="0"/>
              </a:rPr>
              <a:t> of the Earth’s land surface.</a:t>
            </a:r>
          </a:p>
          <a:p>
            <a:r>
              <a:rPr lang="en-US" sz="2000" dirty="0" smtClean="0">
                <a:latin typeface="Georgia" pitchFamily="18" charset="0"/>
              </a:rPr>
              <a:t>More than one billion people, one-sixth of the Earth's population, actually live in desert regions.</a:t>
            </a:r>
          </a:p>
          <a:p>
            <a:r>
              <a:rPr lang="en-US" sz="2000" dirty="0" smtClean="0">
                <a:latin typeface="Georgia" pitchFamily="18" charset="0"/>
              </a:rPr>
              <a:t>Deserts are arid because they receive less than 10 inches of rain or snow a year. </a:t>
            </a:r>
            <a:r>
              <a:rPr lang="en-US" sz="2000" dirty="0" smtClean="0">
                <a:solidFill>
                  <a:srgbClr val="FF0000"/>
                </a:solidFill>
                <a:latin typeface="Georgia" pitchFamily="18" charset="0"/>
              </a:rPr>
              <a:t>(It’s </a:t>
            </a:r>
            <a:r>
              <a:rPr lang="en-US" sz="2000" b="1" dirty="0" smtClean="0">
                <a:solidFill>
                  <a:srgbClr val="FF0000"/>
                </a:solidFill>
                <a:latin typeface="Georgia" pitchFamily="18" charset="0"/>
              </a:rPr>
              <a:t>one thing </a:t>
            </a:r>
            <a:r>
              <a:rPr lang="en-US" sz="2000" dirty="0" smtClean="0">
                <a:solidFill>
                  <a:srgbClr val="FF0000"/>
                </a:solidFill>
                <a:latin typeface="Georgia" pitchFamily="18" charset="0"/>
              </a:rPr>
              <a:t>all deserts have in common!)</a:t>
            </a:r>
          </a:p>
          <a:p>
            <a:r>
              <a:rPr lang="en-US" sz="2000" dirty="0" smtClean="0">
                <a:latin typeface="Georgia" pitchFamily="18" charset="0"/>
              </a:rPr>
              <a:t>Sand covers only about 10-20% of most deserts.  The rest are  made of gravel-covered plains, hills and mountains, dry lake beds and dry stream channels.</a:t>
            </a:r>
          </a:p>
          <a:p>
            <a:r>
              <a:rPr lang="en-US" sz="2000" dirty="0" smtClean="0">
                <a:latin typeface="Georgia" pitchFamily="18" charset="0"/>
              </a:rPr>
              <a:t>Most of the world’s deserts are near the equator so some deserts are really hot. The hottest desert is the Sahara where temps can reach as high as 136 degrees F. But some deserts are always cold, like the Gobi desert in Asia and the desert on the continent of Antarctica. </a:t>
            </a:r>
          </a:p>
          <a:p>
            <a:r>
              <a:rPr lang="en-US" sz="2000" dirty="0" smtClean="0">
                <a:latin typeface="Georgia" pitchFamily="18" charset="0"/>
              </a:rPr>
              <a:t>The largest hot desert in the world is the Sahara in northern Africa. It is about the size of the contiguous United States.</a:t>
            </a:r>
          </a:p>
          <a:p>
            <a:r>
              <a:rPr lang="en-US" sz="2000" dirty="0" smtClean="0">
                <a:latin typeface="Georgia" pitchFamily="18" charset="0"/>
              </a:rPr>
              <a:t>Polar regions are considered deserts because all their moisture is locked up in the form of ice. </a:t>
            </a:r>
          </a:p>
          <a:p>
            <a:r>
              <a:rPr lang="en-US" sz="2000" dirty="0" smtClean="0">
                <a:latin typeface="Georgia" pitchFamily="18" charset="0"/>
              </a:rPr>
              <a:t>Desert animals have adapted ways to help them keep cool and use less water. Camels, for example, can go for days without food and water. Many desert animals are nocturnal, coming out only when the brutal sun has descended .</a:t>
            </a:r>
          </a:p>
          <a:p>
            <a:r>
              <a:rPr lang="en-US" sz="2000" dirty="0" smtClean="0">
                <a:latin typeface="Georgia" pitchFamily="18" charset="0"/>
              </a:rPr>
              <a:t>Some of the world's semi-arid regions are turning into desert at an alarming rate. This process is known as "</a:t>
            </a:r>
            <a:r>
              <a:rPr lang="en-US" sz="2000" b="1" dirty="0" smtClean="0">
                <a:solidFill>
                  <a:srgbClr val="FF0000"/>
                </a:solidFill>
                <a:latin typeface="Georgia" pitchFamily="18" charset="0"/>
              </a:rPr>
              <a:t>desertification</a:t>
            </a:r>
            <a:r>
              <a:rPr lang="en-US" sz="2000" dirty="0" smtClean="0">
                <a:latin typeface="Georgia" pitchFamily="18" charset="0"/>
              </a:rPr>
              <a:t>”</a:t>
            </a:r>
          </a:p>
          <a:p>
            <a:endParaRPr lang="en-US" sz="2000" dirty="0" smtClean="0">
              <a:latin typeface="Georgia" pitchFamily="18" charset="0"/>
            </a:endParaRPr>
          </a:p>
          <a:p>
            <a:endParaRPr lang="en-US" sz="2000" dirty="0" smtClean="0">
              <a:latin typeface="Georgia" pitchFamily="18" charset="0"/>
            </a:endParaRPr>
          </a:p>
          <a:p>
            <a:endParaRPr lang="en-US" sz="2000" dirty="0">
              <a:latin typeface="Georgia" pitchFamily="18" charset="0"/>
            </a:endParaRPr>
          </a:p>
        </p:txBody>
      </p:sp>
      <p:sp>
        <p:nvSpPr>
          <p:cNvPr id="4" name="TextBox 3"/>
          <p:cNvSpPr txBox="1"/>
          <p:nvPr/>
        </p:nvSpPr>
        <p:spPr>
          <a:xfrm>
            <a:off x="4800600" y="304800"/>
            <a:ext cx="4114800" cy="923330"/>
          </a:xfrm>
          <a:prstGeom prst="rect">
            <a:avLst/>
          </a:prstGeom>
          <a:noFill/>
        </p:spPr>
        <p:txBody>
          <a:bodyPr wrap="square" rtlCol="0">
            <a:spAutoFit/>
          </a:bodyPr>
          <a:lstStyle/>
          <a:p>
            <a:pPr fontAlgn="auto">
              <a:spcBef>
                <a:spcPts val="0"/>
              </a:spcBef>
              <a:spcAft>
                <a:spcPts val="0"/>
              </a:spcAft>
            </a:pPr>
            <a:r>
              <a:rPr lang="en-US" dirty="0" smtClean="0">
                <a:solidFill>
                  <a:prstClr val="black"/>
                </a:solidFill>
                <a:latin typeface="Calibri"/>
                <a:hlinkClick r:id="rId2"/>
              </a:rPr>
              <a:t>http://environment.nationalgeographic.com/environment/habitats/desert-profile/</a:t>
            </a:r>
            <a:endParaRPr lang="en-US" dirty="0" smtClean="0">
              <a:solidFill>
                <a:prstClr val="black"/>
              </a:solidFill>
              <a:latin typeface="Calibri"/>
            </a:endParaRPr>
          </a:p>
          <a:p>
            <a:pPr fontAlgn="auto">
              <a:spcBef>
                <a:spcPts val="0"/>
              </a:spcBef>
              <a:spcAft>
                <a:spcPts val="0"/>
              </a:spcAft>
            </a:pPr>
            <a:endParaRPr lang="en-US" dirty="0">
              <a:solidFill>
                <a:prstClr val="black"/>
              </a:solidFill>
              <a:latin typeface="Calibri"/>
            </a:endParaRPr>
          </a:p>
        </p:txBody>
      </p:sp>
      <p:pic>
        <p:nvPicPr>
          <p:cNvPr id="5121" name="Picture 1" descr="C:\Documents and Settings\smcdonald\Local Settings\Temporary Internet Files\Content.IE5\Q9N46X8Z\MC900020595[1].wmf"/>
          <p:cNvPicPr>
            <a:picLocks noChangeAspect="1" noChangeArrowheads="1"/>
          </p:cNvPicPr>
          <p:nvPr/>
        </p:nvPicPr>
        <p:blipFill>
          <a:blip r:embed="rId3" cstate="print"/>
          <a:srcRect/>
          <a:stretch>
            <a:fillRect/>
          </a:stretch>
        </p:blipFill>
        <p:spPr bwMode="auto">
          <a:xfrm>
            <a:off x="0" y="1"/>
            <a:ext cx="1309421" cy="1219199"/>
          </a:xfrm>
          <a:prstGeom prst="rect">
            <a:avLst/>
          </a:prstGeom>
          <a:noFill/>
        </p:spPr>
      </p:pic>
      <p:sp>
        <p:nvSpPr>
          <p:cNvPr id="6" name="Title 5"/>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0" y="0"/>
            <a:ext cx="9144000" cy="4419600"/>
          </a:xfrm>
          <a:prstGeom prst="rect">
            <a:avLst/>
          </a:prstGeom>
          <a:noFill/>
          <a:ln w="9525">
            <a:noFill/>
            <a:miter lim="800000"/>
            <a:headEnd/>
            <a:tailEnd/>
          </a:ln>
          <a:effectLst/>
        </p:spPr>
      </p:pic>
      <p:sp>
        <p:nvSpPr>
          <p:cNvPr id="4" name="TextBox 3"/>
          <p:cNvSpPr txBox="1"/>
          <p:nvPr/>
        </p:nvSpPr>
        <p:spPr>
          <a:xfrm>
            <a:off x="0" y="4057233"/>
            <a:ext cx="4495800" cy="2800767"/>
          </a:xfrm>
          <a:prstGeom prst="rect">
            <a:avLst/>
          </a:prstGeom>
          <a:solidFill>
            <a:schemeClr val="accent6"/>
          </a:solidFill>
        </p:spPr>
        <p:txBody>
          <a:bodyPr wrap="square" rtlCol="0">
            <a:spAutoFit/>
          </a:bodyPr>
          <a:lstStyle/>
          <a:p>
            <a:pPr fontAlgn="auto">
              <a:spcBef>
                <a:spcPts val="0"/>
              </a:spcBef>
              <a:spcAft>
                <a:spcPts val="0"/>
              </a:spcAft>
            </a:pPr>
            <a:r>
              <a:rPr lang="en-US" sz="1600" b="1" dirty="0" smtClean="0">
                <a:solidFill>
                  <a:prstClr val="black"/>
                </a:solidFill>
                <a:latin typeface="Calibri"/>
              </a:rPr>
              <a:t>Arabian</a:t>
            </a:r>
            <a:r>
              <a:rPr lang="en-US" sz="1600" dirty="0" smtClean="0">
                <a:solidFill>
                  <a:prstClr val="black"/>
                </a:solidFill>
                <a:latin typeface="Calibri"/>
              </a:rPr>
              <a:t> - covering most of the Arabian peninsula.</a:t>
            </a:r>
            <a:br>
              <a:rPr lang="en-US" sz="1600" dirty="0" smtClean="0">
                <a:solidFill>
                  <a:prstClr val="black"/>
                </a:solidFill>
                <a:latin typeface="Calibri"/>
              </a:rPr>
            </a:br>
            <a:r>
              <a:rPr lang="en-US" sz="1600" b="1" dirty="0" smtClean="0">
                <a:solidFill>
                  <a:prstClr val="black"/>
                </a:solidFill>
                <a:latin typeface="Calibri"/>
              </a:rPr>
              <a:t>Atacama</a:t>
            </a:r>
            <a:r>
              <a:rPr lang="en-US" sz="1600" dirty="0" smtClean="0">
                <a:solidFill>
                  <a:prstClr val="black"/>
                </a:solidFill>
                <a:latin typeface="Calibri"/>
              </a:rPr>
              <a:t> - running down the western coast of South America (in Chile).</a:t>
            </a:r>
            <a:br>
              <a:rPr lang="en-US" sz="1600" dirty="0" smtClean="0">
                <a:solidFill>
                  <a:prstClr val="black"/>
                </a:solidFill>
                <a:latin typeface="Calibri"/>
              </a:rPr>
            </a:br>
            <a:r>
              <a:rPr lang="en-US" sz="1600" b="1" dirty="0" smtClean="0">
                <a:solidFill>
                  <a:prstClr val="black"/>
                </a:solidFill>
                <a:latin typeface="Calibri"/>
              </a:rPr>
              <a:t>Australian</a:t>
            </a:r>
            <a:r>
              <a:rPr lang="en-US" sz="1600" dirty="0" smtClean="0">
                <a:solidFill>
                  <a:prstClr val="black"/>
                </a:solidFill>
                <a:latin typeface="Calibri"/>
              </a:rPr>
              <a:t> - hot deserts covering much of western and central Australia.</a:t>
            </a:r>
            <a:br>
              <a:rPr lang="en-US" sz="1600" dirty="0" smtClean="0">
                <a:solidFill>
                  <a:prstClr val="black"/>
                </a:solidFill>
                <a:latin typeface="Calibri"/>
              </a:rPr>
            </a:br>
            <a:r>
              <a:rPr lang="en-US" sz="1600" b="1" dirty="0" smtClean="0">
                <a:solidFill>
                  <a:prstClr val="black"/>
                </a:solidFill>
                <a:latin typeface="Calibri"/>
              </a:rPr>
              <a:t>Iranian</a:t>
            </a:r>
            <a:r>
              <a:rPr lang="en-US" sz="1600" dirty="0" smtClean="0">
                <a:solidFill>
                  <a:prstClr val="black"/>
                </a:solidFill>
                <a:latin typeface="Calibri"/>
              </a:rPr>
              <a:t> - northeast of the Arabian peninsula and west of the </a:t>
            </a:r>
            <a:r>
              <a:rPr lang="en-US" sz="1600" dirty="0" err="1" smtClean="0">
                <a:solidFill>
                  <a:prstClr val="black"/>
                </a:solidFill>
                <a:latin typeface="Calibri"/>
              </a:rPr>
              <a:t>Thar</a:t>
            </a:r>
            <a:r>
              <a:rPr lang="en-US" sz="1600" dirty="0" smtClean="0">
                <a:solidFill>
                  <a:prstClr val="black"/>
                </a:solidFill>
                <a:latin typeface="Calibri"/>
              </a:rPr>
              <a:t> desert.</a:t>
            </a:r>
            <a:br>
              <a:rPr lang="en-US" sz="1600" dirty="0" smtClean="0">
                <a:solidFill>
                  <a:prstClr val="black"/>
                </a:solidFill>
                <a:latin typeface="Calibri"/>
              </a:rPr>
            </a:br>
            <a:r>
              <a:rPr lang="en-US" sz="1600" b="1" dirty="0" smtClean="0">
                <a:solidFill>
                  <a:prstClr val="black"/>
                </a:solidFill>
                <a:latin typeface="Calibri"/>
              </a:rPr>
              <a:t>Kalahari</a:t>
            </a:r>
            <a:r>
              <a:rPr lang="en-US" sz="1600" dirty="0" smtClean="0">
                <a:solidFill>
                  <a:prstClr val="black"/>
                </a:solidFill>
                <a:latin typeface="Calibri"/>
              </a:rPr>
              <a:t> - covering much of the southeastern tip of Africa.</a:t>
            </a:r>
            <a:br>
              <a:rPr lang="en-US" sz="1600" dirty="0" smtClean="0">
                <a:solidFill>
                  <a:prstClr val="black"/>
                </a:solidFill>
                <a:latin typeface="Calibri"/>
              </a:rPr>
            </a:br>
            <a:r>
              <a:rPr lang="en-US" sz="1600" b="1" dirty="0" smtClean="0">
                <a:solidFill>
                  <a:prstClr val="black"/>
                </a:solidFill>
                <a:latin typeface="Calibri"/>
              </a:rPr>
              <a:t>Namib</a:t>
            </a:r>
            <a:r>
              <a:rPr lang="en-US" sz="1600" dirty="0" smtClean="0">
                <a:solidFill>
                  <a:prstClr val="black"/>
                </a:solidFill>
                <a:latin typeface="Calibri"/>
              </a:rPr>
              <a:t> - running down the southwestern coast Africa.</a:t>
            </a:r>
            <a:endParaRPr lang="en-US" sz="1600" dirty="0">
              <a:solidFill>
                <a:prstClr val="black"/>
              </a:solidFill>
              <a:latin typeface="Calibri"/>
            </a:endParaRPr>
          </a:p>
        </p:txBody>
      </p:sp>
      <p:sp>
        <p:nvSpPr>
          <p:cNvPr id="6" name="TextBox 5"/>
          <p:cNvSpPr txBox="1"/>
          <p:nvPr/>
        </p:nvSpPr>
        <p:spPr>
          <a:xfrm>
            <a:off x="4495800" y="4038600"/>
            <a:ext cx="4648200" cy="3065621"/>
          </a:xfrm>
          <a:prstGeom prst="rect">
            <a:avLst/>
          </a:prstGeom>
          <a:solidFill>
            <a:schemeClr val="accent6"/>
          </a:solidFill>
        </p:spPr>
        <p:txBody>
          <a:bodyPr wrap="square" rtlCol="0">
            <a:spAutoFit/>
          </a:bodyPr>
          <a:lstStyle/>
          <a:p>
            <a:pPr fontAlgn="auto">
              <a:spcBef>
                <a:spcPts val="0"/>
              </a:spcBef>
              <a:spcAft>
                <a:spcPts val="0"/>
              </a:spcAft>
            </a:pPr>
            <a:r>
              <a:rPr lang="en-US" sz="1600" b="1" dirty="0" smtClean="0">
                <a:solidFill>
                  <a:prstClr val="black"/>
                </a:solidFill>
                <a:latin typeface="Calibri"/>
              </a:rPr>
              <a:t>North American</a:t>
            </a:r>
            <a:r>
              <a:rPr lang="en-US" sz="1600" dirty="0" smtClean="0">
                <a:solidFill>
                  <a:prstClr val="black"/>
                </a:solidFill>
                <a:latin typeface="Calibri"/>
              </a:rPr>
              <a:t> </a:t>
            </a:r>
            <a:r>
              <a:rPr lang="en-US" sz="1600" b="1" dirty="0" smtClean="0">
                <a:solidFill>
                  <a:prstClr val="black"/>
                </a:solidFill>
                <a:latin typeface="Calibri"/>
              </a:rPr>
              <a:t>Deserts</a:t>
            </a:r>
            <a:r>
              <a:rPr lang="en-US" sz="1600" dirty="0" smtClean="0">
                <a:solidFill>
                  <a:prstClr val="black"/>
                </a:solidFill>
                <a:latin typeface="Calibri"/>
              </a:rPr>
              <a:t> -rain shadow deserts in southwestern North America, in the USA and </a:t>
            </a:r>
            <a:r>
              <a:rPr lang="en-US" sz="1600" dirty="0" err="1" smtClean="0">
                <a:solidFill>
                  <a:prstClr val="black"/>
                </a:solidFill>
                <a:latin typeface="Calibri"/>
              </a:rPr>
              <a:t>Mexico.</a:t>
            </a:r>
            <a:r>
              <a:rPr lang="en-US" sz="1600" b="1" dirty="0" err="1" smtClean="0">
                <a:solidFill>
                  <a:prstClr val="black"/>
                </a:solidFill>
                <a:latin typeface="Calibri"/>
              </a:rPr>
              <a:t>Includes</a:t>
            </a:r>
            <a:r>
              <a:rPr lang="en-US" sz="1600" dirty="0" smtClean="0">
                <a:solidFill>
                  <a:prstClr val="black"/>
                </a:solidFill>
                <a:latin typeface="Calibri"/>
              </a:rPr>
              <a:t> </a:t>
            </a:r>
            <a:r>
              <a:rPr lang="en-US" sz="1600" b="1" dirty="0" smtClean="0">
                <a:solidFill>
                  <a:prstClr val="black"/>
                </a:solidFill>
                <a:latin typeface="Calibri"/>
              </a:rPr>
              <a:t>4</a:t>
            </a:r>
            <a:r>
              <a:rPr lang="en-US" sz="1600" dirty="0" smtClean="0">
                <a:solidFill>
                  <a:prstClr val="black"/>
                </a:solidFill>
                <a:latin typeface="Calibri"/>
              </a:rPr>
              <a:t> </a:t>
            </a:r>
            <a:r>
              <a:rPr lang="en-US" sz="1600" b="1" dirty="0" smtClean="0">
                <a:solidFill>
                  <a:prstClr val="black"/>
                </a:solidFill>
                <a:latin typeface="Calibri"/>
              </a:rPr>
              <a:t>deserts-</a:t>
            </a:r>
            <a:r>
              <a:rPr lang="en-US" sz="1600" b="1" dirty="0" err="1" smtClean="0">
                <a:solidFill>
                  <a:prstClr val="black"/>
                </a:solidFill>
                <a:latin typeface="Calibri"/>
              </a:rPr>
              <a:t>Chihuahan,Great</a:t>
            </a:r>
            <a:r>
              <a:rPr lang="en-US" sz="1600" b="1" dirty="0" smtClean="0">
                <a:solidFill>
                  <a:prstClr val="black"/>
                </a:solidFill>
                <a:latin typeface="Calibri"/>
              </a:rPr>
              <a:t> Basin, Mojave, and </a:t>
            </a:r>
            <a:r>
              <a:rPr lang="en-US" sz="1600" b="1" dirty="0" err="1" smtClean="0">
                <a:solidFill>
                  <a:prstClr val="black"/>
                </a:solidFill>
                <a:latin typeface="Calibri"/>
              </a:rPr>
              <a:t>Sonoran</a:t>
            </a:r>
            <a:r>
              <a:rPr lang="en-US" sz="1600" dirty="0" smtClean="0">
                <a:solidFill>
                  <a:prstClr val="black"/>
                </a:solidFill>
                <a:latin typeface="Calibri"/>
              </a:rPr>
              <a:t/>
            </a:r>
            <a:br>
              <a:rPr lang="en-US" sz="1600" dirty="0" smtClean="0">
                <a:solidFill>
                  <a:prstClr val="black"/>
                </a:solidFill>
                <a:latin typeface="Calibri"/>
              </a:rPr>
            </a:br>
            <a:r>
              <a:rPr lang="en-US" sz="1600" b="1" dirty="0" smtClean="0">
                <a:solidFill>
                  <a:prstClr val="black"/>
                </a:solidFill>
                <a:latin typeface="Calibri"/>
              </a:rPr>
              <a:t>Patagonian</a:t>
            </a:r>
            <a:r>
              <a:rPr lang="en-US" sz="1600" dirty="0" smtClean="0">
                <a:solidFill>
                  <a:prstClr val="black"/>
                </a:solidFill>
                <a:latin typeface="Calibri"/>
              </a:rPr>
              <a:t> - in southeastern South America.</a:t>
            </a:r>
            <a:br>
              <a:rPr lang="en-US" sz="1600" dirty="0" smtClean="0">
                <a:solidFill>
                  <a:prstClr val="black"/>
                </a:solidFill>
                <a:latin typeface="Calibri"/>
              </a:rPr>
            </a:br>
            <a:r>
              <a:rPr lang="en-US" sz="1600" b="1" dirty="0" smtClean="0">
                <a:solidFill>
                  <a:prstClr val="black"/>
                </a:solidFill>
                <a:latin typeface="Calibri"/>
              </a:rPr>
              <a:t>Saharan</a:t>
            </a:r>
            <a:r>
              <a:rPr lang="en-US" sz="1600" dirty="0" smtClean="0">
                <a:solidFill>
                  <a:prstClr val="black"/>
                </a:solidFill>
                <a:latin typeface="Calibri"/>
              </a:rPr>
              <a:t> - a huge desert covering much of northern Africa - the biggest desert in the world.</a:t>
            </a:r>
            <a:br>
              <a:rPr lang="en-US" sz="1600" dirty="0" smtClean="0">
                <a:solidFill>
                  <a:prstClr val="black"/>
                </a:solidFill>
                <a:latin typeface="Calibri"/>
              </a:rPr>
            </a:br>
            <a:r>
              <a:rPr lang="en-US" sz="1600" b="1" dirty="0" err="1" smtClean="0">
                <a:solidFill>
                  <a:prstClr val="black"/>
                </a:solidFill>
                <a:latin typeface="Calibri"/>
              </a:rPr>
              <a:t>Takla</a:t>
            </a:r>
            <a:r>
              <a:rPr lang="en-US" sz="1600" b="1" dirty="0" smtClean="0">
                <a:solidFill>
                  <a:prstClr val="black"/>
                </a:solidFill>
                <a:latin typeface="Calibri"/>
              </a:rPr>
              <a:t> </a:t>
            </a:r>
            <a:r>
              <a:rPr lang="en-US" sz="1600" b="1" dirty="0" err="1" smtClean="0">
                <a:solidFill>
                  <a:prstClr val="black"/>
                </a:solidFill>
                <a:latin typeface="Calibri"/>
              </a:rPr>
              <a:t>Makan</a:t>
            </a:r>
            <a:r>
              <a:rPr lang="en-US" sz="1600" b="1" dirty="0" smtClean="0">
                <a:solidFill>
                  <a:prstClr val="black"/>
                </a:solidFill>
                <a:latin typeface="Calibri"/>
              </a:rPr>
              <a:t>-Gobi</a:t>
            </a:r>
            <a:r>
              <a:rPr lang="en-US" sz="1600" dirty="0" smtClean="0">
                <a:solidFill>
                  <a:prstClr val="black"/>
                </a:solidFill>
                <a:latin typeface="Calibri"/>
              </a:rPr>
              <a:t> - a continental desert in central Asia.</a:t>
            </a:r>
            <a:br>
              <a:rPr lang="en-US" sz="1600" dirty="0" smtClean="0">
                <a:solidFill>
                  <a:prstClr val="black"/>
                </a:solidFill>
                <a:latin typeface="Calibri"/>
              </a:rPr>
            </a:br>
            <a:r>
              <a:rPr lang="en-US" sz="1600" b="1" dirty="0" err="1" smtClean="0">
                <a:solidFill>
                  <a:prstClr val="black"/>
                </a:solidFill>
                <a:latin typeface="Calibri"/>
              </a:rPr>
              <a:t>Thar</a:t>
            </a:r>
            <a:r>
              <a:rPr lang="en-US" sz="1600" dirty="0" smtClean="0">
                <a:solidFill>
                  <a:prstClr val="black"/>
                </a:solidFill>
                <a:latin typeface="Calibri"/>
              </a:rPr>
              <a:t> - in northwest India.</a:t>
            </a:r>
            <a:br>
              <a:rPr lang="en-US" sz="1600" dirty="0" smtClean="0">
                <a:solidFill>
                  <a:prstClr val="black"/>
                </a:solidFill>
                <a:latin typeface="Calibri"/>
              </a:rPr>
            </a:br>
            <a:r>
              <a:rPr lang="en-US" sz="1600" b="1" dirty="0" smtClean="0">
                <a:solidFill>
                  <a:prstClr val="black"/>
                </a:solidFill>
                <a:latin typeface="Calibri"/>
              </a:rPr>
              <a:t>Turkestan</a:t>
            </a:r>
            <a:r>
              <a:rPr lang="en-US" sz="1600" dirty="0" smtClean="0">
                <a:solidFill>
                  <a:prstClr val="black"/>
                </a:solidFill>
                <a:latin typeface="Calibri"/>
              </a:rPr>
              <a:t> - in southern Russia .</a:t>
            </a:r>
            <a:br>
              <a:rPr lang="en-US" sz="1600" dirty="0" smtClean="0">
                <a:solidFill>
                  <a:prstClr val="black"/>
                </a:solidFill>
                <a:latin typeface="Calibri"/>
              </a:rPr>
            </a:br>
            <a:endParaRPr lang="en-US" sz="1600" dirty="0">
              <a:solidFill>
                <a:prstClr val="black"/>
              </a:solidFill>
              <a:latin typeface="Calibri"/>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0" y="609600"/>
            <a:ext cx="9144000" cy="624839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81600"/>
            <a:ext cx="8077200" cy="2316162"/>
          </a:xfrm>
        </p:spPr>
        <p:txBody>
          <a:bodyPr>
            <a:normAutofit/>
          </a:bodyPr>
          <a:lstStyle/>
          <a:p>
            <a:r>
              <a:rPr lang="en-US" sz="2000" dirty="0" smtClean="0">
                <a:hlinkClick r:id="rId2"/>
              </a:rPr>
              <a:t>http://www.cln.org/themes/drylands.html</a:t>
            </a:r>
            <a:r>
              <a:rPr lang="en-US" sz="2000" dirty="0" smtClean="0"/>
              <a:t/>
            </a:r>
            <a:br>
              <a:rPr lang="en-US" sz="2000" dirty="0" smtClean="0"/>
            </a:br>
            <a:r>
              <a:rPr lang="en-US" sz="2000" dirty="0" smtClean="0"/>
              <a:t>lots of good websites with info on deserts</a:t>
            </a:r>
            <a:r>
              <a:rPr lang="en-US" dirty="0" smtClean="0"/>
              <a:t/>
            </a:r>
            <a:br>
              <a:rPr lang="en-US" dirty="0" smtClean="0"/>
            </a:br>
            <a:endParaRPr lang="en-US" dirty="0"/>
          </a:p>
        </p:txBody>
      </p:sp>
      <p:sp>
        <p:nvSpPr>
          <p:cNvPr id="3" name="TextBox 2"/>
          <p:cNvSpPr txBox="1"/>
          <p:nvPr/>
        </p:nvSpPr>
        <p:spPr>
          <a:xfrm>
            <a:off x="5943600" y="2819400"/>
            <a:ext cx="2971800" cy="2308324"/>
          </a:xfrm>
          <a:prstGeom prst="rect">
            <a:avLst/>
          </a:prstGeom>
          <a:noFill/>
        </p:spPr>
        <p:txBody>
          <a:bodyPr wrap="square" rtlCol="0">
            <a:spAutoFit/>
          </a:bodyPr>
          <a:lstStyle/>
          <a:p>
            <a:pPr fontAlgn="auto">
              <a:spcBef>
                <a:spcPts val="0"/>
              </a:spcBef>
              <a:spcAft>
                <a:spcPts val="0"/>
              </a:spcAft>
            </a:pPr>
            <a:endParaRPr lang="en-US" dirty="0" smtClean="0">
              <a:solidFill>
                <a:prstClr val="black"/>
              </a:solidFill>
              <a:latin typeface="Calibri"/>
              <a:hlinkClick r:id="rId3"/>
            </a:endParaRPr>
          </a:p>
          <a:p>
            <a:pPr fontAlgn="auto">
              <a:spcBef>
                <a:spcPts val="0"/>
              </a:spcBef>
              <a:spcAft>
                <a:spcPts val="0"/>
              </a:spcAft>
            </a:pPr>
            <a:r>
              <a:rPr lang="en-US" dirty="0" smtClean="0">
                <a:solidFill>
                  <a:prstClr val="black"/>
                </a:solidFill>
                <a:latin typeface="Calibri"/>
                <a:hlinkClick r:id="rId3"/>
              </a:rPr>
              <a:t>http://environment.nationalgeographic.com/environment/photos/threatened-deserts/</a:t>
            </a:r>
            <a:endParaRPr lang="en-US" dirty="0" smtClean="0">
              <a:solidFill>
                <a:prstClr val="black"/>
              </a:solidFill>
              <a:latin typeface="Calibri"/>
            </a:endParaRPr>
          </a:p>
          <a:p>
            <a:pPr fontAlgn="auto">
              <a:spcBef>
                <a:spcPts val="0"/>
              </a:spcBef>
              <a:spcAft>
                <a:spcPts val="0"/>
              </a:spcAft>
            </a:pPr>
            <a:r>
              <a:rPr lang="en-US" dirty="0" smtClean="0">
                <a:solidFill>
                  <a:prstClr val="black"/>
                </a:solidFill>
                <a:latin typeface="Calibri"/>
              </a:rPr>
              <a:t>This is a link to photos of  threats to Desert areas.</a:t>
            </a:r>
          </a:p>
          <a:p>
            <a:pPr fontAlgn="auto">
              <a:spcBef>
                <a:spcPts val="0"/>
              </a:spcBef>
              <a:spcAft>
                <a:spcPts val="0"/>
              </a:spcAft>
            </a:pPr>
            <a:endParaRPr lang="en-US" dirty="0" smtClean="0">
              <a:solidFill>
                <a:prstClr val="black"/>
              </a:solidFill>
              <a:latin typeface="Calibri"/>
            </a:endParaRPr>
          </a:p>
          <a:p>
            <a:pPr fontAlgn="auto">
              <a:spcBef>
                <a:spcPts val="0"/>
              </a:spcBef>
              <a:spcAft>
                <a:spcPts val="0"/>
              </a:spcAft>
            </a:pPr>
            <a:endParaRPr lang="en-US" dirty="0">
              <a:solidFill>
                <a:prstClr val="black"/>
              </a:solidFill>
              <a:latin typeface="Calibri"/>
            </a:endParaRPr>
          </a:p>
        </p:txBody>
      </p:sp>
      <p:sp>
        <p:nvSpPr>
          <p:cNvPr id="4" name="TextBox 3"/>
          <p:cNvSpPr txBox="1"/>
          <p:nvPr/>
        </p:nvSpPr>
        <p:spPr>
          <a:xfrm>
            <a:off x="1981200" y="1524000"/>
            <a:ext cx="4800600" cy="923330"/>
          </a:xfrm>
          <a:prstGeom prst="rect">
            <a:avLst/>
          </a:prstGeom>
          <a:noFill/>
        </p:spPr>
        <p:txBody>
          <a:bodyPr wrap="square" rtlCol="0">
            <a:spAutoFit/>
          </a:bodyPr>
          <a:lstStyle/>
          <a:p>
            <a:pPr fontAlgn="auto">
              <a:spcBef>
                <a:spcPts val="0"/>
              </a:spcBef>
              <a:spcAft>
                <a:spcPts val="0"/>
              </a:spcAft>
            </a:pPr>
            <a:r>
              <a:rPr lang="en-US" dirty="0" smtClean="0">
                <a:solidFill>
                  <a:prstClr val="black"/>
                </a:solidFill>
                <a:latin typeface="Calibri"/>
                <a:hlinkClick r:id="rId4"/>
              </a:rPr>
              <a:t>http://environment.nationalgeographic.com/environment/photos/desert-landscapes/</a:t>
            </a:r>
            <a:endParaRPr lang="en-US" dirty="0" smtClean="0">
              <a:solidFill>
                <a:prstClr val="black"/>
              </a:solidFill>
              <a:latin typeface="Calibri"/>
            </a:endParaRPr>
          </a:p>
          <a:p>
            <a:pPr fontAlgn="auto">
              <a:spcBef>
                <a:spcPts val="0"/>
              </a:spcBef>
              <a:spcAft>
                <a:spcPts val="0"/>
              </a:spcAft>
            </a:pPr>
            <a:r>
              <a:rPr lang="en-US" dirty="0" smtClean="0">
                <a:solidFill>
                  <a:prstClr val="black"/>
                </a:solidFill>
                <a:latin typeface="Calibri"/>
              </a:rPr>
              <a:t>This is a link to cool desert photos</a:t>
            </a:r>
            <a:endParaRPr lang="en-US" dirty="0">
              <a:solidFill>
                <a:prstClr val="black"/>
              </a:solidFill>
              <a:latin typeface="Calibri"/>
            </a:endParaRPr>
          </a:p>
        </p:txBody>
      </p:sp>
      <p:sp>
        <p:nvSpPr>
          <p:cNvPr id="5" name="TextBox 4"/>
          <p:cNvSpPr txBox="1"/>
          <p:nvPr/>
        </p:nvSpPr>
        <p:spPr>
          <a:xfrm>
            <a:off x="838200" y="3352800"/>
            <a:ext cx="4038600" cy="1477328"/>
          </a:xfrm>
          <a:prstGeom prst="rect">
            <a:avLst/>
          </a:prstGeom>
          <a:noFill/>
        </p:spPr>
        <p:txBody>
          <a:bodyPr wrap="square" rtlCol="0">
            <a:spAutoFit/>
          </a:bodyPr>
          <a:lstStyle/>
          <a:p>
            <a:pPr fontAlgn="auto">
              <a:spcBef>
                <a:spcPts val="0"/>
              </a:spcBef>
              <a:spcAft>
                <a:spcPts val="0"/>
              </a:spcAft>
            </a:pPr>
            <a:r>
              <a:rPr lang="en-US" dirty="0" smtClean="0">
                <a:solidFill>
                  <a:prstClr val="black"/>
                </a:solidFill>
                <a:latin typeface="Calibri"/>
                <a:hlinkClick r:id="rId5"/>
              </a:rPr>
              <a:t>http://environment.nationalgeographic.com/environment/photos/desert-wildlife/#/military-sand-dragon_293_600x450.jpg</a:t>
            </a:r>
            <a:endParaRPr lang="en-US" dirty="0" smtClean="0">
              <a:solidFill>
                <a:prstClr val="black"/>
              </a:solidFill>
              <a:latin typeface="Calibri"/>
            </a:endParaRPr>
          </a:p>
          <a:p>
            <a:pPr fontAlgn="auto">
              <a:spcBef>
                <a:spcPts val="0"/>
              </a:spcBef>
              <a:spcAft>
                <a:spcPts val="0"/>
              </a:spcAft>
            </a:pPr>
            <a:r>
              <a:rPr lang="en-US" dirty="0" smtClean="0">
                <a:solidFill>
                  <a:prstClr val="black"/>
                </a:solidFill>
                <a:latin typeface="Calibri"/>
              </a:rPr>
              <a:t>This is a link to photos of desert animals.</a:t>
            </a:r>
            <a:endParaRPr lang="en-US" dirty="0">
              <a:solidFill>
                <a:prstClr val="black"/>
              </a:solidFill>
              <a:latin typeface="Calibri"/>
            </a:endParaRPr>
          </a:p>
        </p:txBody>
      </p:sp>
      <p:sp>
        <p:nvSpPr>
          <p:cNvPr id="6" name="TextBox 5"/>
          <p:cNvSpPr txBox="1"/>
          <p:nvPr/>
        </p:nvSpPr>
        <p:spPr>
          <a:xfrm>
            <a:off x="609600" y="0"/>
            <a:ext cx="5181600" cy="1077218"/>
          </a:xfrm>
          <a:prstGeom prst="rect">
            <a:avLst/>
          </a:prstGeom>
          <a:noFill/>
        </p:spPr>
        <p:txBody>
          <a:bodyPr wrap="square" rtlCol="0">
            <a:spAutoFit/>
          </a:bodyPr>
          <a:lstStyle/>
          <a:p>
            <a:pPr fontAlgn="auto">
              <a:spcBef>
                <a:spcPts val="0"/>
              </a:spcBef>
              <a:spcAft>
                <a:spcPts val="0"/>
              </a:spcAft>
            </a:pPr>
            <a:r>
              <a:rPr lang="en-US" sz="3200" b="1" dirty="0" smtClean="0">
                <a:solidFill>
                  <a:prstClr val="black"/>
                </a:solidFill>
                <a:latin typeface="Calibri"/>
              </a:rPr>
              <a:t>National Geographic websites on deserts:</a:t>
            </a:r>
            <a:endParaRPr lang="en-US" sz="3200" b="1" dirty="0">
              <a:solidFill>
                <a:prstClr val="black"/>
              </a:solidFill>
              <a:latin typeface="Calibri"/>
            </a:endParaRPr>
          </a:p>
        </p:txBody>
      </p:sp>
      <p:pic>
        <p:nvPicPr>
          <p:cNvPr id="7" name="Picture 2" descr="http://geography.mrdonn.org/banner_deserts.gif"/>
          <p:cNvPicPr>
            <a:picLocks noChangeAspect="1" noChangeArrowheads="1"/>
          </p:cNvPicPr>
          <p:nvPr/>
        </p:nvPicPr>
        <p:blipFill>
          <a:blip r:embed="rId6" cstate="print"/>
          <a:srcRect/>
          <a:stretch>
            <a:fillRect/>
          </a:stretch>
        </p:blipFill>
        <p:spPr bwMode="auto">
          <a:xfrm>
            <a:off x="4419600" y="1"/>
            <a:ext cx="4267200" cy="12954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Autofit/>
          </a:bodyPr>
          <a:lstStyle/>
          <a:p>
            <a:r>
              <a:rPr lang="en-US" sz="2400" dirty="0" smtClean="0">
                <a:hlinkClick r:id="rId2"/>
              </a:rPr>
              <a:t>http://www.sheppardsoftware.com/content/animals/quizzes/African/animal_games_african_desert_actual.html</a:t>
            </a:r>
            <a:endParaRPr lang="en-US" sz="2400" dirty="0"/>
          </a:p>
        </p:txBody>
      </p:sp>
      <p:pic>
        <p:nvPicPr>
          <p:cNvPr id="1026" name="Picture 2" descr="http://geography.mrdonn.org/banner_deserts.gif"/>
          <p:cNvPicPr>
            <a:picLocks noChangeAspect="1" noChangeArrowheads="1"/>
          </p:cNvPicPr>
          <p:nvPr/>
        </p:nvPicPr>
        <p:blipFill>
          <a:blip r:embed="rId3" cstate="print"/>
          <a:srcRect/>
          <a:stretch>
            <a:fillRect/>
          </a:stretch>
        </p:blipFill>
        <p:spPr bwMode="auto">
          <a:xfrm>
            <a:off x="1066800" y="2362200"/>
            <a:ext cx="4876800" cy="2247901"/>
          </a:xfrm>
          <a:prstGeom prst="rect">
            <a:avLst/>
          </a:prstGeom>
          <a:noFill/>
        </p:spPr>
      </p:pic>
      <p:sp>
        <p:nvSpPr>
          <p:cNvPr id="4" name="TextBox 3"/>
          <p:cNvSpPr txBox="1"/>
          <p:nvPr/>
        </p:nvSpPr>
        <p:spPr>
          <a:xfrm>
            <a:off x="1066800" y="5562600"/>
            <a:ext cx="6934200" cy="830997"/>
          </a:xfrm>
          <a:prstGeom prst="rect">
            <a:avLst/>
          </a:prstGeom>
          <a:noFill/>
        </p:spPr>
        <p:txBody>
          <a:bodyPr wrap="square" rtlCol="0">
            <a:spAutoFit/>
          </a:bodyPr>
          <a:lstStyle/>
          <a:p>
            <a:pPr fontAlgn="auto">
              <a:spcBef>
                <a:spcPts val="0"/>
              </a:spcBef>
              <a:spcAft>
                <a:spcPts val="0"/>
              </a:spcAft>
            </a:pPr>
            <a:r>
              <a:rPr lang="en-US" sz="2400" dirty="0" smtClean="0">
                <a:solidFill>
                  <a:prstClr val="black"/>
                </a:solidFill>
                <a:latin typeface="Calibri"/>
                <a:hlinkClick r:id="rId4"/>
              </a:rPr>
              <a:t>http://environment.nationalgeographic.com/environment/habitats/quiz-habitat</a:t>
            </a:r>
            <a:r>
              <a:rPr lang="en-US" sz="2400" dirty="0" smtClean="0">
                <a:solidFill>
                  <a:prstClr val="black"/>
                </a:solidFill>
                <a:latin typeface="Calibri"/>
              </a:rPr>
              <a:t>/</a:t>
            </a:r>
            <a:endParaRPr lang="en-US" sz="2400" dirty="0">
              <a:solidFill>
                <a:prstClr val="black"/>
              </a:solidFill>
              <a:latin typeface="Calibri"/>
            </a:endParaRPr>
          </a:p>
        </p:txBody>
      </p:sp>
      <p:sp>
        <p:nvSpPr>
          <p:cNvPr id="5" name="Rectangle 4"/>
          <p:cNvSpPr/>
          <p:nvPr/>
        </p:nvSpPr>
        <p:spPr>
          <a:xfrm>
            <a:off x="2514600" y="4114800"/>
            <a:ext cx="6125038"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pPr>
            <a:r>
              <a:rPr lang="en-US" sz="5400" b="1" cap="all" dirty="0" smtClean="0">
                <a:ln w="0"/>
                <a:gradFill flip="none">
                  <a:gsLst>
                    <a:gs pos="0">
                      <a:srgbClr val="4F81BD">
                        <a:tint val="75000"/>
                        <a:shade val="75000"/>
                        <a:satMod val="170000"/>
                      </a:srgbClr>
                    </a:gs>
                    <a:gs pos="49000">
                      <a:srgbClr val="4F81BD">
                        <a:tint val="88000"/>
                        <a:shade val="65000"/>
                        <a:satMod val="172000"/>
                      </a:srgbClr>
                    </a:gs>
                    <a:gs pos="50000">
                      <a:srgbClr val="4F81BD">
                        <a:shade val="65000"/>
                        <a:satMod val="130000"/>
                      </a:srgbClr>
                    </a:gs>
                    <a:gs pos="92000">
                      <a:srgbClr val="4F81BD">
                        <a:shade val="50000"/>
                        <a:satMod val="120000"/>
                      </a:srgbClr>
                    </a:gs>
                    <a:gs pos="100000">
                      <a:srgbClr val="4F81BD">
                        <a:shade val="48000"/>
                        <a:satMod val="120000"/>
                      </a:srgbClr>
                    </a:gs>
                  </a:gsLst>
                  <a:lin ang="5400000"/>
                </a:gradFill>
                <a:effectLst>
                  <a:reflection blurRad="12700" stA="50000" endPos="50000" dist="5000" dir="5400000" sy="-100000" rotWithShape="0"/>
                </a:effectLst>
                <a:latin typeface="Calibri"/>
              </a:rPr>
              <a:t>Games &amp; Quizzes</a:t>
            </a:r>
            <a:endParaRPr lang="en-US" sz="5400" b="1" cap="all" dirty="0">
              <a:ln w="0"/>
              <a:gradFill flip="none">
                <a:gsLst>
                  <a:gs pos="0">
                    <a:srgbClr val="4F81BD">
                      <a:tint val="75000"/>
                      <a:shade val="75000"/>
                      <a:satMod val="170000"/>
                    </a:srgbClr>
                  </a:gs>
                  <a:gs pos="49000">
                    <a:srgbClr val="4F81BD">
                      <a:tint val="88000"/>
                      <a:shade val="65000"/>
                      <a:satMod val="172000"/>
                    </a:srgbClr>
                  </a:gs>
                  <a:gs pos="50000">
                    <a:srgbClr val="4F81BD">
                      <a:shade val="65000"/>
                      <a:satMod val="130000"/>
                    </a:srgbClr>
                  </a:gs>
                  <a:gs pos="92000">
                    <a:srgbClr val="4F81BD">
                      <a:shade val="50000"/>
                      <a:satMod val="120000"/>
                    </a:srgbClr>
                  </a:gs>
                  <a:gs pos="100000">
                    <a:srgbClr val="4F81BD">
                      <a:shade val="48000"/>
                      <a:satMod val="120000"/>
                    </a:srgbClr>
                  </a:gs>
                </a:gsLst>
                <a:lin ang="5400000"/>
              </a:gradFill>
              <a:effectLst>
                <a:reflection blurRad="12700" stA="50000" endPos="50000" dist="5000" dir="5400000" sy="-100000" rotWithShape="0"/>
              </a:effectLst>
              <a:latin typeface="Calibri"/>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4" name="Picture 6" descr="Saguaros">
            <a:hlinkClick r:id="rId2"/>
          </p:cNvPr>
          <p:cNvPicPr>
            <a:picLocks noChangeAspect="1" noChangeArrowheads="1"/>
          </p:cNvPicPr>
          <p:nvPr/>
        </p:nvPicPr>
        <p:blipFill>
          <a:blip r:embed="rId3" cstate="print"/>
          <a:srcRect/>
          <a:stretch>
            <a:fillRect/>
          </a:stretch>
        </p:blipFill>
        <p:spPr bwMode="auto">
          <a:xfrm>
            <a:off x="1066800" y="2971800"/>
            <a:ext cx="1752600" cy="3505200"/>
          </a:xfrm>
          <a:prstGeom prst="rect">
            <a:avLst/>
          </a:prstGeom>
          <a:noFill/>
        </p:spPr>
      </p:pic>
      <p:sp>
        <p:nvSpPr>
          <p:cNvPr id="2" name="Title 1"/>
          <p:cNvSpPr>
            <a:spLocks noGrp="1"/>
          </p:cNvSpPr>
          <p:nvPr>
            <p:ph type="ctrTitle"/>
          </p:nvPr>
        </p:nvSpPr>
        <p:spPr>
          <a:xfrm>
            <a:off x="609600" y="1905000"/>
            <a:ext cx="7772400" cy="2152650"/>
          </a:xfrm>
        </p:spPr>
        <p:txBody>
          <a:bodyPr>
            <a:normAutofit/>
          </a:bodyPr>
          <a:lstStyle/>
          <a:p>
            <a:r>
              <a:rPr lang="en-US" sz="6000" b="1" dirty="0" smtClean="0">
                <a:latin typeface="Jokerman" pitchFamily="82" charset="0"/>
              </a:rPr>
              <a:t>Deserts</a:t>
            </a:r>
            <a:endParaRPr lang="en-US" sz="6000" b="1" dirty="0">
              <a:latin typeface="Jokerman" pitchFamily="82" charset="0"/>
            </a:endParaRPr>
          </a:p>
        </p:txBody>
      </p:sp>
      <p:sp>
        <p:nvSpPr>
          <p:cNvPr id="3" name="Subtitle 2"/>
          <p:cNvSpPr>
            <a:spLocks noGrp="1"/>
          </p:cNvSpPr>
          <p:nvPr>
            <p:ph type="subTitle" idx="1"/>
          </p:nvPr>
        </p:nvSpPr>
        <p:spPr>
          <a:xfrm>
            <a:off x="5257800" y="5943600"/>
            <a:ext cx="3886200" cy="762000"/>
          </a:xfrm>
        </p:spPr>
        <p:txBody>
          <a:bodyPr/>
          <a:lstStyle/>
          <a:p>
            <a:r>
              <a:rPr lang="en-US" sz="1800" dirty="0" smtClean="0">
                <a:hlinkClick r:id="rId4"/>
              </a:rPr>
              <a:t>http://www.tramline.com/tours/sci/desert/_tourlaunch1.htm</a:t>
            </a:r>
            <a:endParaRPr lang="en-US" sz="1800" dirty="0" smtClean="0"/>
          </a:p>
          <a:p>
            <a:endParaRPr lang="en-US" dirty="0" smtClean="0"/>
          </a:p>
          <a:p>
            <a:endParaRPr lang="en-US" dirty="0"/>
          </a:p>
        </p:txBody>
      </p:sp>
      <p:pic>
        <p:nvPicPr>
          <p:cNvPr id="13313" name="Picture 1"/>
          <p:cNvPicPr>
            <a:picLocks noChangeAspect="1" noChangeArrowheads="1"/>
          </p:cNvPicPr>
          <p:nvPr/>
        </p:nvPicPr>
        <p:blipFill>
          <a:blip r:embed="rId5" cstate="print"/>
          <a:srcRect/>
          <a:stretch>
            <a:fillRect/>
          </a:stretch>
        </p:blipFill>
        <p:spPr bwMode="auto">
          <a:xfrm>
            <a:off x="6096000" y="914400"/>
            <a:ext cx="3048000" cy="2819400"/>
          </a:xfrm>
          <a:prstGeom prst="rect">
            <a:avLst/>
          </a:prstGeom>
          <a:noFill/>
          <a:ln w="9525">
            <a:noFill/>
            <a:miter lim="800000"/>
            <a:headEnd/>
            <a:tailEnd/>
          </a:ln>
          <a:effectLst/>
        </p:spPr>
      </p:pic>
      <p:sp>
        <p:nvSpPr>
          <p:cNvPr id="5" name="TextBox 4"/>
          <p:cNvSpPr txBox="1"/>
          <p:nvPr/>
        </p:nvSpPr>
        <p:spPr>
          <a:xfrm>
            <a:off x="6096000" y="0"/>
            <a:ext cx="3048000" cy="923330"/>
          </a:xfrm>
          <a:prstGeom prst="rect">
            <a:avLst/>
          </a:prstGeom>
          <a:noFill/>
        </p:spPr>
        <p:txBody>
          <a:bodyPr wrap="square" rtlCol="0">
            <a:spAutoFit/>
          </a:bodyPr>
          <a:lstStyle/>
          <a:p>
            <a:pPr fontAlgn="auto">
              <a:spcBef>
                <a:spcPts val="0"/>
              </a:spcBef>
              <a:spcAft>
                <a:spcPts val="0"/>
              </a:spcAft>
            </a:pPr>
            <a:r>
              <a:rPr lang="en-US" b="1" dirty="0" smtClean="0">
                <a:solidFill>
                  <a:prstClr val="black"/>
                </a:solidFill>
                <a:latin typeface="Calibri"/>
              </a:rPr>
              <a:t>Sand dunes in Death Valley National Monument, California.</a:t>
            </a:r>
            <a:endParaRPr lang="en-US" b="1" dirty="0">
              <a:solidFill>
                <a:prstClr val="black"/>
              </a:solidFill>
              <a:latin typeface="Calibri"/>
            </a:endParaRPr>
          </a:p>
        </p:txBody>
      </p:sp>
      <p:sp>
        <p:nvSpPr>
          <p:cNvPr id="6" name="Rectangle 5"/>
          <p:cNvSpPr/>
          <p:nvPr/>
        </p:nvSpPr>
        <p:spPr>
          <a:xfrm>
            <a:off x="0" y="6019800"/>
            <a:ext cx="3810000" cy="646331"/>
          </a:xfrm>
          <a:prstGeom prst="rect">
            <a:avLst/>
          </a:prstGeom>
        </p:spPr>
        <p:txBody>
          <a:bodyPr wrap="square">
            <a:spAutoFit/>
          </a:bodyPr>
          <a:lstStyle/>
          <a:p>
            <a:pPr fontAlgn="auto">
              <a:spcBef>
                <a:spcPts val="0"/>
              </a:spcBef>
              <a:spcAft>
                <a:spcPts val="0"/>
              </a:spcAft>
            </a:pPr>
            <a:r>
              <a:rPr lang="en-US" dirty="0" smtClean="0">
                <a:solidFill>
                  <a:prstClr val="black"/>
                </a:solidFill>
                <a:latin typeface="Calibri"/>
                <a:hlinkClick r:id="rId6"/>
              </a:rPr>
              <a:t>http://www.mbgnet.net/sets/desert/index.htm</a:t>
            </a:r>
            <a:endParaRPr lang="en-US" dirty="0">
              <a:solidFill>
                <a:prstClr val="black"/>
              </a:solidFill>
              <a:latin typeface="Calibri"/>
            </a:endParaRPr>
          </a:p>
        </p:txBody>
      </p:sp>
      <p:pic>
        <p:nvPicPr>
          <p:cNvPr id="7170" name="Picture 2" descr="Desert"/>
          <p:cNvPicPr>
            <a:picLocks noChangeAspect="1" noChangeArrowheads="1"/>
          </p:cNvPicPr>
          <p:nvPr/>
        </p:nvPicPr>
        <p:blipFill>
          <a:blip r:embed="rId7" cstate="print"/>
          <a:srcRect/>
          <a:stretch>
            <a:fillRect/>
          </a:stretch>
        </p:blipFill>
        <p:spPr bwMode="auto">
          <a:xfrm>
            <a:off x="457200" y="228600"/>
            <a:ext cx="3429000" cy="1619251"/>
          </a:xfrm>
          <a:prstGeom prst="rect">
            <a:avLst/>
          </a:prstGeom>
          <a:noFill/>
        </p:spPr>
      </p:pic>
      <p:pic>
        <p:nvPicPr>
          <p:cNvPr id="7172" name="Picture 4" descr="http://www.mbgnet.net/sets/desert/s9.gif">
            <a:hlinkClick r:id="rId8"/>
          </p:cNvPr>
          <p:cNvPicPr>
            <a:picLocks noChangeAspect="1" noChangeArrowheads="1"/>
          </p:cNvPicPr>
          <p:nvPr/>
        </p:nvPicPr>
        <p:blipFill>
          <a:blip r:embed="rId9" cstate="print"/>
          <a:srcRect/>
          <a:stretch>
            <a:fillRect/>
          </a:stretch>
        </p:blipFill>
        <p:spPr bwMode="auto">
          <a:xfrm>
            <a:off x="3886200" y="6019800"/>
            <a:ext cx="1447800" cy="56197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North American Deserts</a:t>
            </a:r>
            <a:br>
              <a:rPr lang="en-US" b="1" dirty="0" smtClean="0"/>
            </a:br>
            <a:endParaRPr lang="en-US" dirty="0"/>
          </a:p>
        </p:txBody>
      </p:sp>
      <p:sp>
        <p:nvSpPr>
          <p:cNvPr id="3" name="Content Placeholder 2"/>
          <p:cNvSpPr>
            <a:spLocks noGrp="1"/>
          </p:cNvSpPr>
          <p:nvPr>
            <p:ph idx="1"/>
          </p:nvPr>
        </p:nvSpPr>
        <p:spPr/>
        <p:txBody>
          <a:bodyPr/>
          <a:lstStyle/>
          <a:p>
            <a:r>
              <a:rPr lang="en-US" dirty="0" smtClean="0"/>
              <a:t>North America’s arid lands can be divided into four distinct deserts: </a:t>
            </a:r>
            <a:r>
              <a:rPr lang="en-US" b="1" dirty="0" smtClean="0">
                <a:solidFill>
                  <a:srgbClr val="FF0000"/>
                </a:solidFill>
              </a:rPr>
              <a:t>the Great Basin, the </a:t>
            </a:r>
            <a:r>
              <a:rPr lang="en-US" b="1" dirty="0" err="1" smtClean="0">
                <a:solidFill>
                  <a:srgbClr val="FF0000"/>
                </a:solidFill>
              </a:rPr>
              <a:t>Sonoran</a:t>
            </a:r>
            <a:r>
              <a:rPr lang="en-US" b="1" dirty="0" smtClean="0">
                <a:solidFill>
                  <a:srgbClr val="FF0000"/>
                </a:solidFill>
              </a:rPr>
              <a:t> Desert, the Mojave Desert, and the </a:t>
            </a:r>
            <a:r>
              <a:rPr lang="en-US" b="1" dirty="0" err="1" smtClean="0">
                <a:solidFill>
                  <a:srgbClr val="FF0000"/>
                </a:solidFill>
              </a:rPr>
              <a:t>Chihuahuan</a:t>
            </a:r>
            <a:r>
              <a:rPr lang="en-US" b="1" dirty="0" smtClean="0">
                <a:solidFill>
                  <a:srgbClr val="FF0000"/>
                </a:solidFill>
              </a:rPr>
              <a:t> Desert. </a:t>
            </a:r>
            <a:r>
              <a:rPr lang="en-US" dirty="0" smtClean="0"/>
              <a:t>All are found in the western United States and northern Mexico. </a:t>
            </a:r>
          </a:p>
          <a:p>
            <a:r>
              <a:rPr lang="en-US" dirty="0" smtClean="0"/>
              <a:t>Let’s look at some </a:t>
            </a:r>
            <a:r>
              <a:rPr lang="en-US" dirty="0" err="1" smtClean="0"/>
              <a:t>pics</a:t>
            </a:r>
            <a:r>
              <a:rPr lang="en-US" dirty="0" smtClean="0"/>
              <a:t> of these….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www.white-sands-new-mexico.com/images/chihuahuan_desert.gif"/>
          <p:cNvPicPr>
            <a:picLocks noChangeAspect="1" noChangeArrowheads="1"/>
          </p:cNvPicPr>
          <p:nvPr/>
        </p:nvPicPr>
        <p:blipFill>
          <a:blip r:embed="rId2" cstate="print"/>
          <a:srcRect/>
          <a:stretch>
            <a:fillRect/>
          </a:stretch>
        </p:blipFill>
        <p:spPr bwMode="auto">
          <a:xfrm>
            <a:off x="63500" y="-136525"/>
            <a:ext cx="3619500" cy="3962400"/>
          </a:xfrm>
          <a:prstGeom prst="rect">
            <a:avLst/>
          </a:prstGeom>
          <a:noFill/>
        </p:spPr>
      </p:pic>
      <p:sp>
        <p:nvSpPr>
          <p:cNvPr id="2" name="Title 1"/>
          <p:cNvSpPr>
            <a:spLocks noGrp="1"/>
          </p:cNvSpPr>
          <p:nvPr>
            <p:ph type="title"/>
          </p:nvPr>
        </p:nvSpPr>
        <p:spPr>
          <a:xfrm>
            <a:off x="609600" y="5257800"/>
            <a:ext cx="8229600" cy="1143000"/>
          </a:xfrm>
        </p:spPr>
        <p:txBody>
          <a:bodyPr>
            <a:normAutofit/>
          </a:bodyPr>
          <a:lstStyle/>
          <a:p>
            <a:r>
              <a:rPr lang="en-US" sz="2000" dirty="0" smtClean="0"/>
              <a:t>This </a:t>
            </a:r>
            <a:r>
              <a:rPr lang="en-US" sz="2000" dirty="0" err="1" smtClean="0"/>
              <a:t>ecoregion</a:t>
            </a:r>
            <a:r>
              <a:rPr lang="en-US" sz="2000" dirty="0" smtClean="0"/>
              <a:t> may be the most biologically diverse desert in the world.  It contains over 250 species of butterflies, 100 mammals, 250 birds, 100 reptiles, 20 amphibian, and 100 cacti.*</a:t>
            </a:r>
            <a:endParaRPr lang="en-US" sz="2000" dirty="0"/>
          </a:p>
        </p:txBody>
      </p:sp>
      <p:sp>
        <p:nvSpPr>
          <p:cNvPr id="3" name="Content Placeholder 2"/>
          <p:cNvSpPr>
            <a:spLocks noGrp="1"/>
          </p:cNvSpPr>
          <p:nvPr>
            <p:ph idx="1"/>
          </p:nvPr>
        </p:nvSpPr>
        <p:spPr>
          <a:xfrm>
            <a:off x="1676400" y="0"/>
            <a:ext cx="8229600" cy="1143000"/>
          </a:xfrm>
        </p:spPr>
        <p:txBody>
          <a:bodyPr>
            <a:normAutofit fontScale="85000" lnSpcReduction="10000"/>
          </a:bodyPr>
          <a:lstStyle/>
          <a:p>
            <a:r>
              <a:rPr lang="en-US" dirty="0" smtClean="0"/>
              <a:t>Of the four, the </a:t>
            </a:r>
            <a:r>
              <a:rPr lang="en-US" b="1" dirty="0" err="1" smtClean="0">
                <a:solidFill>
                  <a:srgbClr val="FF0000"/>
                </a:solidFill>
              </a:rPr>
              <a:t>Chihuahuan</a:t>
            </a:r>
            <a:r>
              <a:rPr lang="en-US" b="1" dirty="0" smtClean="0">
                <a:solidFill>
                  <a:srgbClr val="FF0000"/>
                </a:solidFill>
              </a:rPr>
              <a:t> Desert </a:t>
            </a:r>
            <a:r>
              <a:rPr lang="en-US" dirty="0" smtClean="0"/>
              <a:t>(which occupies 220,000 sq. miles) is the largest in North America!</a:t>
            </a:r>
          </a:p>
          <a:p>
            <a:endParaRPr lang="en-US" dirty="0"/>
          </a:p>
        </p:txBody>
      </p:sp>
      <p:pic>
        <p:nvPicPr>
          <p:cNvPr id="16388" name="Picture 4" descr="http://www.cas.vanderbilt.edu/bioimages/ecoregions/w51303latr2-mke026.jpg"/>
          <p:cNvPicPr>
            <a:picLocks noChangeAspect="1" noChangeArrowheads="1"/>
          </p:cNvPicPr>
          <p:nvPr/>
        </p:nvPicPr>
        <p:blipFill>
          <a:blip r:embed="rId3" cstate="print"/>
          <a:srcRect/>
          <a:stretch>
            <a:fillRect/>
          </a:stretch>
        </p:blipFill>
        <p:spPr bwMode="auto">
          <a:xfrm>
            <a:off x="3733800" y="1676400"/>
            <a:ext cx="4124325" cy="2743200"/>
          </a:xfrm>
          <a:prstGeom prst="rect">
            <a:avLst/>
          </a:prstGeom>
          <a:noFill/>
        </p:spPr>
      </p:pic>
      <p:sp>
        <p:nvSpPr>
          <p:cNvPr id="16390" name="AutoShape 6" descr="data:image/jpg;base64,/9j/4AAQSkZJRgABAQAAAQABAAD/2wCEAAkGBhQSEBUTEhMVFRQWFRYaGBYYFRgbFhcaGBcWFRcVGBoaHCYfGh0jHBQWHy8gJScpLC0sFh4xNTAsNyYrLCkBCQoKDgwOGg8PGiokHSQqLCwpKSwzLiwsKSwsKSwpLCksLCwsLCwpKSwsLCwpLCkpKSwpLCwsKSwsLCkpLCkpLP/AABEIAF8AfQMBIgACEQEDEQH/xAAbAAACAwEBAQAAAAAAAAAAAAADBQIEBgcBAP/EAD8QAAECBAMFBAgBCwUAAAAAAAECEQADBCESMUEFUWFxgQYikaEHEzKxwdHh8GIUFRYjJEJSc5Kz8RdTcoKi/8QAGAEAAwEBAAAAAAAAAAAAAAAAAQIDAAT/xAAhEQACAQQDAQEBAQAAAAAAAAAAAQIDESExEkFRE2EEIv/aAAwDAQACEQMRAD8A6oUQCfKcNC2ZVKSXBj2VtQv3orxexW0ffmIruSkcI9k7FSM77oPJr72EXfyxIF84d1J6FVOOyhM2Ulu6GMVkHD3bW4XPKG6qtG+PJK0JU4Fz4wqm+wuPglmJUpgxDm3yi/L2LLZlrcnIjSGK0g5lw3nFWYlju6wzqt6wBU13kl+YZRQwuf4tYjT9mEBRKnUlrPbm7ROTWpTz3wWdtIKSzt1hPpP1h4R8KFZ2bST+rJHAhx0MKKrY8xGaCeV/dDZe0m1J62j0bbtFoVai/ScqUGZpUv7aB4IcbUWlYCg2IZtqOML5VOVZN1MdsKl48ng4507SsiNPRlZYB413YwKSiahRPcmMBuBQhTDqonrCSlWJYYXOph52Rm4vyg75o/tS44v6Kjljo66NNRz2JZ4Dd0OxiqJgGkHNaH3RFSwf3oCxso86CSJw4iLFTLAAzMAExDXL8g0GROGqoRhQNOD8T84NTzcBeyogVp0vA11gGQjWubQaZXYi7NygCyo6+cFlV6dU+URM8LezdIyVugXv2VPVK+zBRRqI9oR4uWRx6QPEd8V3one2yM2nUDe/KPpad7jiIOKKYdD1MQmUqxmDFFx1dE5X3Zn0yQlVwdIreqvEwIIlYGl98OrxwI2pfgMEizHqI0PYj2Z/80f20QiVPUczD3sR7M/+aP7aI569+OfS1J/6wICkRAiFNH2spppCUzQFHIKBSeTkN5wzFQglsSX3Yg/g8MmvTNPwmExIIEeAjM5awObtCXbCFEan6HPygSmlsKi3osBcSCDm0VBXI3nk3zjyp2wkB0JyF3yDbmhXNLQVCT2NJQLZNFSo2qhCm9YCdWuBzIjLq27MmLJKylOQSkkDmWziZXh0fLry1YRCU8l4wwa1FaGBABfV3eBhRdwLxmUV2C6VYX0OR6Qzl9pmSSlDKyf935wyqxSEdKTexyJ73KiOUermpCSSs8zYdTGNXVqUQorUVcC3Qbop1c5RHfWpR0dRPCJfZdIp83ps0czbsoGxKuIFvEwOTt9JzSR1B+UZxEodG3/doJLR56xn/TPphX89Pw0X56RqFeVvONb2DnBUucpORm+5CB8I5PWVyUe2e9dgMzyjpPomn46SYpmecqzvkAPhG+0p4YHThDMTgq6UpsEk5ffjEGIawMMhKVfS1suP08DEJqFEkOku4v4+74xFSMmV07QWkjASMsiQLPe0MKTtJUIUHmFQByUXCuDm455xUXITZLhy+pb6GIzqcNYjQ6+RGbfCGDc2dLt4TA+ApUBdJO/IjeIGtappZSkgbsh4a9YyKQsKxBbEahV+vyiYr16v4/WNyaFbNpJpgAO8TyAA6RYScwzbnbx3xhF7SW1iSeZHm8fStozn7xPQkwjbZuSNspKRckEneqBioTvR/UD8Yx5ni+N33E25QaVThYsGHhpb7+UBr9H5moXtBIu6QOY+cU6zbMpF7KPC/icoTS6RILlQfS43b9IMJaTkQTxGuXSBZA5Fhe31OyJTPqr7EUFVs5RJXNw/gFvc3nBUyrNfLTO3zj5WIEMB4/4g3ijXuATLuS7uH1e4fN3c5x2P0QH9iX/NPuEclmgpGJSWToX+B00jrXohmYqJZteacuQhoSTdkZnF5an0LfS0RXUX3P8ASD08tYTiSxuzEacCfHziUjY3rbAhJDPiVZ8tB9tEXy6BZlFaMW/oLnrERIcZEtvf7zgk6aqWpSCWuQQLg/OLdBVKKTLAd3IfNwGHg1olykayK8igKkuEEgXfPrwidFT+sUUy0vbQeRbIxr9lzj6kEhJ5M555b4q0+FM8lwh92HMO+bkn5xRrWR+KEaNnOSDjGH90Ab215RXmU3ewAl315s0abbq0qQFpWxAZ7MQrMff1hTSVaQwwoJ1UpLl3GunuzOsLJX2BxSYVWwSJZOAPm9n45OHgMvZ6wElgciwOl3e0OKCtdz8OJseUFkbaY4UpFyQ74Rbfx1g4Y3FCibIQQGVcnoOEUci924eEOBTlalYmwrewNxnna0RrKApQyMT+I5/WFauDiJpqSDYuG66RapqZKj3yWJth49dwgCdmTVGyGz5cGc5aRaoNmTwr2U2yvlmH98ZRYLDtexZakYWUpPJz787x0H0XUyZdNMQl8KZpAfP2U5xztVeZIAF1AZMN2r5MxtzjofotnFdLMUrMzSTzwpi9Frk0aVjikuqUtGAcWLOenyixs6gnJdpuEakgP77RuJfopqZalYTLUHsceAtyALecXkdha0BsMk7nmG3/AJh4qVjK3ZzTaOyVEukKUTc2v4DfBKLZq5YClytNSrxI+EdFl9hK5OSZH9as9/8AhopTvRnXqIOOXkQf1huHyNvvhCOMrYRsGSk7RWiwOFhYbx7QHHPMjSKtRVlSkqGRU1hkT/D9I1cz0RVpL4pQ/wC30j7/AEhrbd6Vm/ta6afbRP5z8NcWetQMKWd8RUFJyLAgOb5ROZsBSzjshtLjLgB0vDKX6I60AsuVf8Rt5Q1pOwdfLSA8pTaldzn+HiPCHUJdobknszNJIEtLP3SWt4523HwihV08wKKkpOHMkqAbob5xtj2ArCbokEZ4Sss+82gv6EVmqJJ4GYSPNMNwl4a6MNTz3LBnDDw7sXqmpUhWFrkAjK+YZ/Aw+lejasSvE0ngMZ+V4PN9H1Yo3TJNybzC4BF0vhdrA8IR0pAUkZajr5mLDMDF7W/CSNOnjFtNYRZSTiza5u/j5w9Po9rCACJRYveZwZvZyif6C1zu0l/+Xll8oypSQymkZDa6cSsfq1HeWN/vfHSvRKP2NeY/WmxDH2RCdfYmvP8AtcR6wkN/TbnGv7F7Fm00laZ2HEqYVd0uAGAAdhuilOFnewkmmf/Z">
            <a:hlinkClick r:id="rId4"/>
          </p:cNvPr>
          <p:cNvSpPr>
            <a:spLocks noChangeAspect="1" noChangeArrowheads="1"/>
          </p:cNvSpPr>
          <p:nvPr/>
        </p:nvSpPr>
        <p:spPr bwMode="auto">
          <a:xfrm>
            <a:off x="155575" y="-433388"/>
            <a:ext cx="1190625" cy="904876"/>
          </a:xfrm>
          <a:prstGeom prst="rect">
            <a:avLst/>
          </a:prstGeom>
          <a:noFill/>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endParaRPr>
          </a:p>
        </p:txBody>
      </p:sp>
      <p:pic>
        <p:nvPicPr>
          <p:cNvPr id="16392" name="Picture 8" descr="http://www.desertusa.com/bboardposts/photos/ds_high_desert1c.jpg"/>
          <p:cNvPicPr>
            <a:picLocks noChangeAspect="1" noChangeArrowheads="1"/>
          </p:cNvPicPr>
          <p:nvPr/>
        </p:nvPicPr>
        <p:blipFill>
          <a:blip r:embed="rId5" cstate="print"/>
          <a:srcRect/>
          <a:stretch>
            <a:fillRect/>
          </a:stretch>
        </p:blipFill>
        <p:spPr bwMode="auto">
          <a:xfrm>
            <a:off x="381000" y="3352800"/>
            <a:ext cx="2755900" cy="1825625"/>
          </a:xfrm>
          <a:prstGeom prst="rect">
            <a:avLst/>
          </a:prstGeom>
          <a:noFill/>
        </p:spPr>
      </p:pic>
      <p:pic>
        <p:nvPicPr>
          <p:cNvPr id="16394" name="Picture 10" descr="http://mapsof.net/uploads/static-maps/chihuahua_desert.jpg"/>
          <p:cNvPicPr>
            <a:picLocks noChangeAspect="1" noChangeArrowheads="1"/>
          </p:cNvPicPr>
          <p:nvPr/>
        </p:nvPicPr>
        <p:blipFill>
          <a:blip r:embed="rId6" cstate="print"/>
          <a:srcRect/>
          <a:stretch>
            <a:fillRect/>
          </a:stretch>
        </p:blipFill>
        <p:spPr bwMode="auto">
          <a:xfrm>
            <a:off x="6324600" y="3276600"/>
            <a:ext cx="2451100" cy="1812925"/>
          </a:xfrm>
          <a:prstGeom prst="rect">
            <a:avLst/>
          </a:prstGeom>
          <a:noFill/>
        </p:spPr>
      </p:pic>
      <p:cxnSp>
        <p:nvCxnSpPr>
          <p:cNvPr id="10" name="Straight Arrow Connector 9"/>
          <p:cNvCxnSpPr/>
          <p:nvPr/>
        </p:nvCxnSpPr>
        <p:spPr>
          <a:xfrm rot="10800000" flipV="1">
            <a:off x="2133600" y="1447800"/>
            <a:ext cx="1600200" cy="5334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2050" name="Picture 2" descr="C:\Documents and Settings\smcdonald\Local Settings\Temporary Internet Files\Content.IE5\Q9N46X8Z\MP900407012[1].jpg"/>
          <p:cNvPicPr>
            <a:picLocks noChangeAspect="1" noChangeArrowheads="1"/>
          </p:cNvPicPr>
          <p:nvPr/>
        </p:nvPicPr>
        <p:blipFill>
          <a:blip r:embed="rId7" cstate="print"/>
          <a:srcRect/>
          <a:stretch>
            <a:fillRect/>
          </a:stretch>
        </p:blipFill>
        <p:spPr bwMode="auto">
          <a:xfrm>
            <a:off x="3581400" y="1219200"/>
            <a:ext cx="1371600" cy="838200"/>
          </a:xfrm>
          <a:prstGeom prst="rect">
            <a:avLst/>
          </a:prstGeom>
          <a:noFill/>
        </p:spPr>
      </p:pic>
      <p:sp>
        <p:nvSpPr>
          <p:cNvPr id="12" name="Cloud Callout 11"/>
          <p:cNvSpPr/>
          <p:nvPr/>
        </p:nvSpPr>
        <p:spPr>
          <a:xfrm>
            <a:off x="4724400" y="914400"/>
            <a:ext cx="3200400" cy="612648"/>
          </a:xfrm>
          <a:prstGeom prst="cloudCallout">
            <a:avLst>
              <a:gd name="adj1" fmla="val -51785"/>
              <a:gd name="adj2" fmla="val 269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dirty="0" smtClean="0">
                <a:solidFill>
                  <a:prstClr val="white"/>
                </a:solidFill>
              </a:rPr>
              <a:t>I am the largest!!!!</a:t>
            </a:r>
            <a:endParaRPr lang="en-US" dirty="0">
              <a:solidFill>
                <a:prstClr val="white"/>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6" name="Picture 12" descr="http://morriscourse.com/elements_of_ecology/images/mojave_desert_4.jpg"/>
          <p:cNvPicPr>
            <a:picLocks noChangeAspect="1" noChangeArrowheads="1"/>
          </p:cNvPicPr>
          <p:nvPr/>
        </p:nvPicPr>
        <p:blipFill>
          <a:blip r:embed="rId2" cstate="print"/>
          <a:srcRect/>
          <a:stretch>
            <a:fillRect/>
          </a:stretch>
        </p:blipFill>
        <p:spPr bwMode="auto">
          <a:xfrm>
            <a:off x="0" y="2438400"/>
            <a:ext cx="4762500" cy="3333750"/>
          </a:xfrm>
          <a:prstGeom prst="rect">
            <a:avLst/>
          </a:prstGeom>
          <a:noFill/>
        </p:spPr>
      </p:pic>
      <p:sp>
        <p:nvSpPr>
          <p:cNvPr id="2" name="Title 1"/>
          <p:cNvSpPr>
            <a:spLocks noGrp="1"/>
          </p:cNvSpPr>
          <p:nvPr>
            <p:ph type="title"/>
          </p:nvPr>
        </p:nvSpPr>
        <p:spPr>
          <a:xfrm>
            <a:off x="381000" y="1447800"/>
            <a:ext cx="3962400" cy="990600"/>
          </a:xfrm>
        </p:spPr>
        <p:txBody>
          <a:bodyPr/>
          <a:lstStyle/>
          <a:p>
            <a:r>
              <a:rPr lang="en-US" dirty="0" err="1" smtClean="0"/>
              <a:t>Sonoran</a:t>
            </a:r>
            <a:r>
              <a:rPr lang="en-US" dirty="0" smtClean="0"/>
              <a:t> Desert</a:t>
            </a:r>
            <a:endParaRPr lang="en-US" dirty="0"/>
          </a:p>
        </p:txBody>
      </p:sp>
      <p:pic>
        <p:nvPicPr>
          <p:cNvPr id="1026" name="Picture 2" descr="http://cdri.org/wp-content/uploads/2009/05/Great-Basin-May-trip-2005-P-220x146.jpg">
            <a:hlinkClick r:id="rId3"/>
          </p:cNvPr>
          <p:cNvPicPr>
            <a:picLocks noChangeAspect="1" noChangeArrowheads="1"/>
          </p:cNvPicPr>
          <p:nvPr/>
        </p:nvPicPr>
        <p:blipFill>
          <a:blip r:embed="rId4" cstate="print"/>
          <a:srcRect/>
          <a:stretch>
            <a:fillRect/>
          </a:stretch>
        </p:blipFill>
        <p:spPr bwMode="auto">
          <a:xfrm>
            <a:off x="5791200" y="1219200"/>
            <a:ext cx="2971800" cy="1924051"/>
          </a:xfrm>
          <a:prstGeom prst="rect">
            <a:avLst/>
          </a:prstGeom>
          <a:noFill/>
        </p:spPr>
      </p:pic>
      <p:sp>
        <p:nvSpPr>
          <p:cNvPr id="5" name="Title 1"/>
          <p:cNvSpPr txBox="1">
            <a:spLocks/>
          </p:cNvSpPr>
          <p:nvPr/>
        </p:nvSpPr>
        <p:spPr>
          <a:xfrm>
            <a:off x="5867400" y="0"/>
            <a:ext cx="2895600" cy="1143000"/>
          </a:xfrm>
          <a:prstGeom prst="rect">
            <a:avLst/>
          </a:prstGeom>
        </p:spPr>
        <p:txBody>
          <a:bodyPr vert="horz" lIns="91440" tIns="45720" rIns="91440" bIns="45720" rtlCol="0" anchor="ctr">
            <a:normAutofit fontScale="92500" lnSpcReduction="20000"/>
          </a:bodyPr>
          <a:lstStyle/>
          <a:p>
            <a:pPr algn="ctr" fontAlgn="auto">
              <a:spcAft>
                <a:spcPts val="0"/>
              </a:spcAft>
              <a:defRPr/>
            </a:pPr>
            <a:r>
              <a:rPr lang="en-US" sz="4400" dirty="0" smtClean="0">
                <a:solidFill>
                  <a:prstClr val="black"/>
                </a:solidFill>
                <a:latin typeface="Calibri"/>
              </a:rPr>
              <a:t>Great Basin Desert</a:t>
            </a:r>
          </a:p>
        </p:txBody>
      </p:sp>
      <p:sp>
        <p:nvSpPr>
          <p:cNvPr id="6" name="Title 1"/>
          <p:cNvSpPr txBox="1">
            <a:spLocks/>
          </p:cNvSpPr>
          <p:nvPr/>
        </p:nvSpPr>
        <p:spPr>
          <a:xfrm>
            <a:off x="4267200" y="5257800"/>
            <a:ext cx="3962400" cy="1143000"/>
          </a:xfrm>
          <a:prstGeom prst="rect">
            <a:avLst/>
          </a:prstGeom>
        </p:spPr>
        <p:txBody>
          <a:bodyPr vert="horz" lIns="91440" tIns="45720" rIns="91440" bIns="45720" rtlCol="0" anchor="ctr">
            <a:normAutofit fontScale="92500" lnSpcReduction="20000"/>
          </a:bodyPr>
          <a:lstStyle/>
          <a:p>
            <a:pPr algn="ctr" fontAlgn="auto">
              <a:spcAft>
                <a:spcPts val="0"/>
              </a:spcAft>
              <a:defRPr/>
            </a:pPr>
            <a:r>
              <a:rPr lang="en-US" sz="4400" dirty="0" smtClean="0">
                <a:solidFill>
                  <a:prstClr val="black"/>
                </a:solidFill>
                <a:latin typeface="Calibri"/>
              </a:rPr>
              <a:t>Mojave Desert</a:t>
            </a:r>
          </a:p>
          <a:p>
            <a:pPr algn="ctr" fontAlgn="auto">
              <a:spcAft>
                <a:spcPts val="0"/>
              </a:spcAft>
              <a:defRPr/>
            </a:pPr>
            <a:r>
              <a:rPr lang="en-US" sz="4400" dirty="0" smtClean="0">
                <a:solidFill>
                  <a:prstClr val="black"/>
                </a:solidFill>
                <a:latin typeface="Calibri"/>
              </a:rPr>
              <a:t>Rock art</a:t>
            </a:r>
          </a:p>
        </p:txBody>
      </p:sp>
      <p:sp>
        <p:nvSpPr>
          <p:cNvPr id="7" name="Title 1"/>
          <p:cNvSpPr txBox="1">
            <a:spLocks/>
          </p:cNvSpPr>
          <p:nvPr/>
        </p:nvSpPr>
        <p:spPr>
          <a:xfrm>
            <a:off x="152400" y="5715000"/>
            <a:ext cx="3962400" cy="1143000"/>
          </a:xfrm>
          <a:prstGeom prst="rect">
            <a:avLst/>
          </a:prstGeom>
        </p:spPr>
        <p:txBody>
          <a:bodyPr vert="horz" lIns="91440" tIns="45720" rIns="91440" bIns="45720" rtlCol="0" anchor="ctr">
            <a:normAutofit/>
          </a:bodyPr>
          <a:lstStyle/>
          <a:p>
            <a:pPr algn="ctr" fontAlgn="auto">
              <a:spcAft>
                <a:spcPts val="0"/>
              </a:spcAft>
              <a:defRPr/>
            </a:pPr>
            <a:r>
              <a:rPr lang="en-US" sz="4400" dirty="0" smtClean="0">
                <a:solidFill>
                  <a:prstClr val="black"/>
                </a:solidFill>
                <a:latin typeface="Calibri"/>
              </a:rPr>
              <a:t>Desert</a:t>
            </a:r>
          </a:p>
        </p:txBody>
      </p:sp>
      <p:pic>
        <p:nvPicPr>
          <p:cNvPr id="1028" name="Picture 4" descr="http://cdri.org/wp-content/uploads/2009/05/Sonoran-Desert-2004-10-23-P-220x146.jpg">
            <a:hlinkClick r:id="rId5"/>
          </p:cNvPr>
          <p:cNvPicPr>
            <a:picLocks noChangeAspect="1" noChangeArrowheads="1"/>
          </p:cNvPicPr>
          <p:nvPr/>
        </p:nvPicPr>
        <p:blipFill>
          <a:blip r:embed="rId6" cstate="print"/>
          <a:srcRect/>
          <a:stretch>
            <a:fillRect/>
          </a:stretch>
        </p:blipFill>
        <p:spPr bwMode="auto">
          <a:xfrm>
            <a:off x="533400" y="228600"/>
            <a:ext cx="3581400" cy="1371600"/>
          </a:xfrm>
          <a:prstGeom prst="rect">
            <a:avLst/>
          </a:prstGeom>
          <a:noFill/>
        </p:spPr>
      </p:pic>
      <p:pic>
        <p:nvPicPr>
          <p:cNvPr id="1030" name="Picture 6" descr="http://cdri.org/wp-content/uploads/2009/05/Rockart-in-the-Mojave-Deser-220x146.jpg">
            <a:hlinkClick r:id="rId7"/>
          </p:cNvPr>
          <p:cNvPicPr>
            <a:picLocks noChangeAspect="1" noChangeArrowheads="1"/>
          </p:cNvPicPr>
          <p:nvPr/>
        </p:nvPicPr>
        <p:blipFill>
          <a:blip r:embed="rId8" cstate="print"/>
          <a:srcRect/>
          <a:stretch>
            <a:fillRect/>
          </a:stretch>
        </p:blipFill>
        <p:spPr bwMode="auto">
          <a:xfrm>
            <a:off x="4191000" y="3886200"/>
            <a:ext cx="2781300" cy="1390650"/>
          </a:xfrm>
          <a:prstGeom prst="rect">
            <a:avLst/>
          </a:prstGeom>
          <a:noFill/>
        </p:spPr>
      </p:pic>
      <p:sp>
        <p:nvSpPr>
          <p:cNvPr id="10" name="Rectangle 9"/>
          <p:cNvSpPr/>
          <p:nvPr/>
        </p:nvSpPr>
        <p:spPr>
          <a:xfrm>
            <a:off x="0" y="5715000"/>
            <a:ext cx="4572000" cy="369332"/>
          </a:xfrm>
          <a:prstGeom prst="rect">
            <a:avLst/>
          </a:prstGeom>
        </p:spPr>
        <p:txBody>
          <a:bodyPr>
            <a:spAutoFit/>
          </a:bodyPr>
          <a:lstStyle/>
          <a:p>
            <a:pPr fontAlgn="auto">
              <a:spcBef>
                <a:spcPts val="0"/>
              </a:spcBef>
              <a:spcAft>
                <a:spcPts val="0"/>
              </a:spcAft>
            </a:pPr>
            <a:r>
              <a:rPr lang="en-US" b="1" dirty="0" smtClean="0">
                <a:solidFill>
                  <a:srgbClr val="FF0000"/>
                </a:solidFill>
                <a:latin typeface="Calibri"/>
              </a:rPr>
              <a:t>smallest and </a:t>
            </a:r>
            <a:r>
              <a:rPr lang="en-US" b="1" dirty="0" err="1" smtClean="0">
                <a:solidFill>
                  <a:srgbClr val="FF0000"/>
                </a:solidFill>
                <a:latin typeface="Calibri"/>
              </a:rPr>
              <a:t>dryest</a:t>
            </a:r>
            <a:r>
              <a:rPr lang="en-US" b="1" dirty="0" smtClean="0">
                <a:solidFill>
                  <a:srgbClr val="FF0000"/>
                </a:solidFill>
                <a:latin typeface="Calibri"/>
              </a:rPr>
              <a:t> desert—the Mojave</a:t>
            </a:r>
            <a:endParaRPr lang="en-US" b="1" dirty="0">
              <a:solidFill>
                <a:srgbClr val="FF0000"/>
              </a:solidFill>
              <a:latin typeface="Calibri"/>
            </a:endParaRPr>
          </a:p>
        </p:txBody>
      </p:sp>
      <p:sp>
        <p:nvSpPr>
          <p:cNvPr id="1032" name="AutoShape 8" descr="data:image/jpg;base64,/9j/4AAQSkZJRgABAQAAAQABAAD/2wCEAAkGBhQSERUUExMUFRUVFxYZFxgWFxsaHBgbFxgVGBcWGB0aHicgFxsjHBgUIC8gIycpLC0sFx4xNTAqNSYrLCkBCQoKDgwOGg8PGiokHyQsNS0sLDUsLCksLCwpLCwsKSwpLCwsLCwsKSksLCwsLCwsLCwsLCksLCwpLCwsKSksLP/AABEIAFsAhgMBIgACEQEDEQH/xAAbAAACAgMBAAAAAAAAAAAAAAAEBQMGAAECB//EADsQAAECBAQEAwcCBAYDAAAAAAECEQADBCESMUFRBWFxkQYigRMyobHB0fBCUkNisvEVFiOCkuEHFHL/xAAZAQADAQEBAAAAAAAAAAAAAAABAgMEAAX/xAAiEQACAgEDBQEBAAAAAAAAAAAAAQIREhMhMQMEFEFRYSL/2gAMAwEAAhEDEQA/AGkvi8s79oKl1Us6j1EACj2bvEopd0/KPVcYnk5MYJkSzlhjZ4Ug6Ds8Lky20UIJBOiiPT7wuLXDOyXtBKeDJ2HaJZfC0jIQMiesfxB6iCUcSXuD0EK1L6FOPwMp6cPcDsIORTo/Yn/iPtC1PEjt8I6l8ZL3+RiThJlFOKGhp0fsR2ERrSnQDtECa0K1jovvCY0PlfBFOSIBnTWyIiaomnJj8IAqJBIP+oPQRWMfpNy+A9TxMp/a/VngWR4nGLCtLGF1VTzAo+V+bCB5tBMOaSPSNa6UfZn1ZFrFQFC0bdwzwh4XNVLLLICWy5wwmTkm4WO8RlCmWjOzc2Ut7AmMjUiqIsXjIm7RRA8iWogKHmBAINxY5GCpaVbHv94H8N1q106CsF2zUkJcaFIH6WZrDKHQngZtDajasm4U6sCSknN+x+kFy5X/ANdz9YnTO5fCB6vjCZakJOa8sg12cvkM7/ymFcwqAUilB37/AHiaXQp2+McypuIAi4OoIIidIJ1hLYySOxSJ/bGjSI2TEgLRyZo1BhbY1I0KVOjRyqmOhAiGi4ghayhilSc0k6ue4Zj0UIPUgGFU7C4ULzTzH94GB6qlmN5bnq0NFShyiJY5mHUxXArszhc9Wam5PGS+DK/UtZ+UPFp5mI25mK6rE0kI5vAUbEnnEcukSj9Ih3MPOAqggAklgLknQDMmO1H7Dpr0Cy1B4yK1R+MMTPJxlftFJwFmlpmYEEvmTftGQuSZXTkhZwfxqqW49khSSckunJIACc2DAWL5GAPEnjAzZwwYkpAZnHcEbjMHaIEUQmpBCEtqRbq17wgqEYZpD67+h0jypdZyTiejoxi8j07w344QiQBOxFsiGPcki/SI+M+JaZc1KkJWVYV4rgDzAJfMi4xAkMbDrFe4dwNM2WHVcbgkfEddoxfADLmksFuHBDAE6ggi2R79YEe4dKINBXkelU/jSmCQHKWAsE2HIdI6qPHEhIJQFLYE5MBnm/SPPqOkMxj7NIAABONWj6CzvBJo1JIDMlQZwSG3Or3ftDPunxQPGXJeeF+OpExPnPs1BsQuQ/6gCObwenxRTH+Mn4/aPO5Hh1QSAlQV5nclizqt8dYlPhVRIwrNt1DP007QvmJbML7W+CyT+LIVUqUJoIBlFJBuxUQpPUCYr0CYc/5okBeALThCCSp2ZmISzbYi/Jo8yqqVXs0LL3WoG9jhxuTv7mXTaGErhcwpxqUl8LhA3UL4jkc8stLxPXabaQ76CaSbL9T+IpSwT7RAD+XEoJJDC5BLgE5dOcLuNeNaenzOM4cQCCFPdmd2d9I8/wCI8FXKQFKWpQsLDEzm1tsoBXwFc9gm5fJTJLakd/hF13Kok+23PUVeKZHsFT8YwpS6g4xD+Uh84TcV8eSpfuELuliHLg3VsxA03UnmIpR8NCWMNRN9kk+VsAURZwogGwyLvtEY8M04QVioK0IKgWQQnEm/mUPMkHLEE5w/k/gvjon4n/5AqVOASlJW4OFiMKicL7FJQ4N4lPj9U+nmImIGJUtYdHlAcEau9j8Igpq5SjNky5OGUZa3SFM5IZK7ki97659E07gFrEpJsATiT/yTl2gLuae4+ha2HvhfjwloeYgrLBCMvKhLsnLJyT2jIR0/DwHxm/8AKSB8ReMi0e5gklROXbtu2yT/ABYtZ2JZ+j3+UJxMHtfMCbwajhFSr3ZZZjbQP11iSh4GtU0BYYkA+6769NIwSximbd5Daj4ngATdjyvkde5h9w/hInWUqcbYgZbOBfMqt6RXpPBJhml0lgzkZEaNbblvFtoeJezllIU5yA1AGpDXiG0R6dCnidKtCwlClYbBls+z+R9vhEa61gxLKBAvlrr1hrS8UQXYOVMT1f5OfnElXIlzFALQN/qT8BE9dJ8D6baEKeMKQp31b86w1/zEZaXzJLZ8r9IXVnBymYAgOlTYRuRpudTEVfwtZCMSkowOVAnO7AjRrjvFrU1ZOmmBzq+ZMKkpLpZawA7up3A3fEo+sTUXH5iJnvWO/wCZ/aA0hWMn2UwKFwcCm0BB9XvEEhC5iifZKYZuQGyAF+uUHcFIutFxETU5kqSN/nz1gTi1MTLUoumWAAFWxFWgJ2JyhLIK5YCpUpbk38ruG3Orw4nVpNOUTSU4g2EtlY6g8ojJb5FFxRT58qZMluVhWAHGFXU72/2kMQ1rwx4RThaSUBKUHyzcTu2FjcEOA+ZdneNUE+UlRwkgnXO92KgbHNrbwylVwSFJUcQJJLjMlnu9shprFH1BcBRQVCkrIVOyJQAQzoT5Q7B9+jRpc6e/lAa906/n1gxRlJQwQMQDFWTvf6xXp3GSh0pBSL2d9TqYKbm9jqUVuM/azCfNLu21/WMhIriiybkxqLqEvwk5r9PWJc93xKBIc+UBhYi73MUGZUE1Ewh2BzO5Hus4Dti++UPakKTYFYSQWKlm1+pxf2jin4ChRKnPmLncE9fSETS5KNNh9RxCf/CQp2JcJB9XUHHbWEdQiqLmYJhUSbpz1YlhYZ5/CLNLoEi3nD9TlziOo4XLWS5VdruXvE7XA1UKKSo9npfncu2XcCHNM6g4e7X25RxR8AlDJyxKXd38twX1dxbaGMqjATYmw6Dr2+kZZteiqujdAoycypZJYFvdFg2dusMf8RCTcDbGQ3213hXIq/Zq0vr0y+sMqSuC7t30f56Q0Z+hWt7JZtcoAKDYRmb+uhaAZvG0rJSCh7NiDtpmbE/9QTNUbEJfdyQQDA8+TLVdSSyTb8+MNl9Bj8Fx4lUXStCFFyzNldn+XaKx4pkzlkEps1igZbAtvbtyi7VUhBe1jaxILHmCNGtrA8pMpCAlixORc8tTbIchFIzTYHFnlCsaFOQwG+vpEv8A7kwl0pUX2dvxo9RmpluxA/3AN6b3eBqsoQlwkADNg0Vc1V0Kov6UyRQz5gJwFPUgRBP4Gt8RZ9QBzy5nKH83iIfSAKjiBiGcr2KYr2cy5SfwC8ZAiq++UZFIwbQrcbLhJqApNwzjUc3LbZRNTFAyYC99+8QoHmB1Ki/oDAtGsqwvfzqHoFLhpUKh4KoWAZjqNb7xDMqEhJw53HK2h3u3cwKPfA0/7iNU0mXc/t/rV9hGVzZWkb4ZNIS51USDc3V51E7ZqHoN4InVzJI2B9G055wJQF05n9fwVaOapX+qq+gP9cGUcrOi6OJlUFXAu4DvmC1+hf5Q2p6rPCbDP6/2it0os/Mf1QzpVMD1+sBQ3C2OZ1cbEjS/I3yiBXEfx4CTMJOf4WeBystn+ZxzhYVKhrMq8Q/vA8ysBcDJ9m+f5eIJJy6GBJyziPp8zC40G7JaniDZpVYem2rvof7wvruIKUgulAOyVG2YIMbKypJck5/IRU5k0kP1ytttGnprIhP+SOdXkGIzXHeBJ5vHL5xsXTRnc2FpnEnX0jUcyFRkNQLs/9k=">
            <a:hlinkClick r:id="rId9"/>
          </p:cNvPr>
          <p:cNvSpPr>
            <a:spLocks noChangeAspect="1" noChangeArrowheads="1"/>
          </p:cNvSpPr>
          <p:nvPr/>
        </p:nvSpPr>
        <p:spPr bwMode="auto">
          <a:xfrm>
            <a:off x="155575" y="-411163"/>
            <a:ext cx="1276350" cy="866776"/>
          </a:xfrm>
          <a:prstGeom prst="rect">
            <a:avLst/>
          </a:prstGeom>
          <a:noFill/>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endParaRPr>
          </a:p>
        </p:txBody>
      </p:sp>
      <p:sp>
        <p:nvSpPr>
          <p:cNvPr id="1034" name="AutoShape 10" descr="data:image/jpg;base64,/9j/4AAQSkZJRgABAQAAAQABAAD/2wCEAAkGBhQSERUUExMUFRUVFxYZFxgWFxsaHBgbFxgVGBcWGB0aHicgFxsjHBgUIC8gIycpLC0sFx4xNTAqNSYrLCkBCQoKDgwOGg8PGiokHyQsNS0sLDUsLCksLCwpLCwsKSwpLCwsLCwsKSksLCwsLCwsLCwsLCksLCwpLCwsKSksLP/AABEIAFsAhgMBIgACEQEDEQH/xAAbAAACAgMBAAAAAAAAAAAAAAAEBQMGAAECB//EADsQAAECBAQEAwcCBAYDAAAAAAECEQADBCESMUFRBWFxkQYigRMyobHB0fBCUkNisvEVFiOCkuEHFHL/xAAZAQADAQEBAAAAAAAAAAAAAAABAgMEAAX/xAAiEQACAgEDBQEBAAAAAAAAAAAAAQIREhMhMQMEFEFRYSL/2gAMAwEAAhEDEQA/AGkvi8s79oKl1Us6j1EACj2bvEopd0/KPVcYnk5MYJkSzlhjZ4Ug6Ds8Lky20UIJBOiiPT7wuLXDOyXtBKeDJ2HaJZfC0jIQMiesfxB6iCUcSXuD0EK1L6FOPwMp6cPcDsIORTo/Yn/iPtC1PEjt8I6l8ZL3+RiThJlFOKGhp0fsR2ERrSnQDtECa0K1jovvCY0PlfBFOSIBnTWyIiaomnJj8IAqJBIP+oPQRWMfpNy+A9TxMp/a/VngWR4nGLCtLGF1VTzAo+V+bCB5tBMOaSPSNa6UfZn1ZFrFQFC0bdwzwh4XNVLLLICWy5wwmTkm4WO8RlCmWjOzc2Ut7AmMjUiqIsXjIm7RRA8iWogKHmBAINxY5GCpaVbHv94H8N1q106CsF2zUkJcaFIH6WZrDKHQngZtDajasm4U6sCSknN+x+kFy5X/ANdz9YnTO5fCB6vjCZakJOa8sg12cvkM7/ymFcwqAUilB37/AHiaXQp2+McypuIAi4OoIIidIJ1hLYySOxSJ/bGjSI2TEgLRyZo1BhbY1I0KVOjRyqmOhAiGi4ghayhilSc0k6ue4Zj0UIPUgGFU7C4ULzTzH94GB6qlmN5bnq0NFShyiJY5mHUxXArszhc9Wam5PGS+DK/UtZ+UPFp5mI25mK6rE0kI5vAUbEnnEcukSj9Ih3MPOAqggAklgLknQDMmO1H7Dpr0Cy1B4yK1R+MMTPJxlftFJwFmlpmYEEvmTftGQuSZXTkhZwfxqqW49khSSckunJIACc2DAWL5GAPEnjAzZwwYkpAZnHcEbjMHaIEUQmpBCEtqRbq17wgqEYZpD67+h0jypdZyTiejoxi8j07w344QiQBOxFsiGPcki/SI+M+JaZc1KkJWVYV4rgDzAJfMi4xAkMbDrFe4dwNM2WHVcbgkfEddoxfADLmksFuHBDAE6ggi2R79YEe4dKINBXkelU/jSmCQHKWAsE2HIdI6qPHEhIJQFLYE5MBnm/SPPqOkMxj7NIAABONWj6CzvBJo1JIDMlQZwSG3Or3ftDPunxQPGXJeeF+OpExPnPs1BsQuQ/6gCObwenxRTH+Mn4/aPO5Hh1QSAlQV5nclizqt8dYlPhVRIwrNt1DP007QvmJbML7W+CyT+LIVUqUJoIBlFJBuxUQpPUCYr0CYc/5okBeALThCCSp2ZmISzbYi/Jo8yqqVXs0LL3WoG9jhxuTv7mXTaGErhcwpxqUl8LhA3UL4jkc8stLxPXabaQ76CaSbL9T+IpSwT7RAD+XEoJJDC5BLgE5dOcLuNeNaenzOM4cQCCFPdmd2d9I8/wCI8FXKQFKWpQsLDEzm1tsoBXwFc9gm5fJTJLakd/hF13Kok+23PUVeKZHsFT8YwpS6g4xD+Uh84TcV8eSpfuELuliHLg3VsxA03UnmIpR8NCWMNRN9kk+VsAURZwogGwyLvtEY8M04QVioK0IKgWQQnEm/mUPMkHLEE5w/k/gvjon4n/5AqVOASlJW4OFiMKicL7FJQ4N4lPj9U+nmImIGJUtYdHlAcEau9j8Igpq5SjNky5OGUZa3SFM5IZK7ki97659E07gFrEpJsATiT/yTl2gLuae4+ha2HvhfjwloeYgrLBCMvKhLsnLJyT2jIR0/DwHxm/8AKSB8ReMi0e5gklROXbtu2yT/ABYtZ2JZ+j3+UJxMHtfMCbwajhFSr3ZZZjbQP11iSh4GtU0BYYkA+6769NIwSximbd5Daj4ngATdjyvkde5h9w/hInWUqcbYgZbOBfMqt6RXpPBJhml0lgzkZEaNbblvFtoeJezllIU5yA1AGpDXiG0R6dCnidKtCwlClYbBls+z+R9vhEa61gxLKBAvlrr1hrS8UQXYOVMT1f5OfnElXIlzFALQN/qT8BE9dJ8D6baEKeMKQp31b86w1/zEZaXzJLZ8r9IXVnBymYAgOlTYRuRpudTEVfwtZCMSkowOVAnO7AjRrjvFrU1ZOmmBzq+ZMKkpLpZawA7up3A3fEo+sTUXH5iJnvWO/wCZ/aA0hWMn2UwKFwcCm0BB9XvEEhC5iifZKYZuQGyAF+uUHcFIutFxETU5kqSN/nz1gTi1MTLUoumWAAFWxFWgJ2JyhLIK5YCpUpbk38ruG3Orw4nVpNOUTSU4g2EtlY6g8ojJb5FFxRT58qZMluVhWAHGFXU72/2kMQ1rwx4RThaSUBKUHyzcTu2FjcEOA+ZdneNUE+UlRwkgnXO92KgbHNrbwylVwSFJUcQJJLjMlnu9shprFH1BcBRQVCkrIVOyJQAQzoT5Q7B9+jRpc6e/lAa906/n1gxRlJQwQMQDFWTvf6xXp3GSh0pBSL2d9TqYKbm9jqUVuM/azCfNLu21/WMhIriiybkxqLqEvwk5r9PWJc93xKBIc+UBhYi73MUGZUE1Ewh2BzO5Hus4Dti++UPakKTYFYSQWKlm1+pxf2jin4ChRKnPmLncE9fSETS5KNNh9RxCf/CQp2JcJB9XUHHbWEdQiqLmYJhUSbpz1YlhYZ5/CLNLoEi3nD9TlziOo4XLWS5VdruXvE7XA1UKKSo9npfncu2XcCHNM6g4e7X25RxR8AlDJyxKXd38twX1dxbaGMqjATYmw6Dr2+kZZteiqujdAoycypZJYFvdFg2dusMf8RCTcDbGQ3213hXIq/Zq0vr0y+sMqSuC7t30f56Q0Z+hWt7JZtcoAKDYRmb+uhaAZvG0rJSCh7NiDtpmbE/9QTNUbEJfdyQQDA8+TLVdSSyTb8+MNl9Bj8Fx4lUXStCFFyzNldn+XaKx4pkzlkEps1igZbAtvbtyi7VUhBe1jaxILHmCNGtrA8pMpCAlixORc8tTbIchFIzTYHFnlCsaFOQwG+vpEv8A7kwl0pUX2dvxo9RmpluxA/3AN6b3eBqsoQlwkADNg0Vc1V0Kov6UyRQz5gJwFPUgRBP4Gt8RZ9QBzy5nKH83iIfSAKjiBiGcr2KYr2cy5SfwC8ZAiq++UZFIwbQrcbLhJqApNwzjUc3LbZRNTFAyYC99+8QoHmB1Ki/oDAtGsqwvfzqHoFLhpUKh4KoWAZjqNb7xDMqEhJw53HK2h3u3cwKPfA0/7iNU0mXc/t/rV9hGVzZWkb4ZNIS51USDc3V51E7ZqHoN4InVzJI2B9G055wJQF05n9fwVaOapX+qq+gP9cGUcrOi6OJlUFXAu4DvmC1+hf5Q2p6rPCbDP6/2it0os/Mf1QzpVMD1+sBQ3C2OZ1cbEjS/I3yiBXEfx4CTMJOf4WeBystn+ZxzhYVKhrMq8Q/vA8ysBcDJ9m+f5eIJJy6GBJyziPp8zC40G7JaniDZpVYem2rvof7wvruIKUgulAOyVG2YIMbKypJck5/IRU5k0kP1ytttGnprIhP+SOdXkGIzXHeBJ5vHL5xsXTRnc2FpnEnX0jUcyFRkNQLs/9k=">
            <a:hlinkClick r:id="rId9"/>
          </p:cNvPr>
          <p:cNvSpPr>
            <a:spLocks noChangeAspect="1" noChangeArrowheads="1"/>
          </p:cNvSpPr>
          <p:nvPr/>
        </p:nvSpPr>
        <p:spPr bwMode="auto">
          <a:xfrm>
            <a:off x="155575" y="-411163"/>
            <a:ext cx="1276350" cy="866776"/>
          </a:xfrm>
          <a:prstGeom prst="rect">
            <a:avLst/>
          </a:prstGeom>
          <a:noFill/>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en-US">
              <a:solidFill>
                <a:prstClr val="black"/>
              </a:solidFill>
              <a:latin typeface="Calibri"/>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ctionIs" pitchFamily="2" charset="0"/>
              </a:rPr>
              <a:t>Deserts are out of </a:t>
            </a:r>
            <a:r>
              <a:rPr lang="en-US" dirty="0" err="1" smtClean="0">
                <a:latin typeface="ActionIs" pitchFamily="2" charset="0"/>
              </a:rPr>
              <a:t>thIS</a:t>
            </a:r>
            <a:r>
              <a:rPr lang="en-US" dirty="0" smtClean="0">
                <a:latin typeface="ActionIs" pitchFamily="2" charset="0"/>
              </a:rPr>
              <a:t> world!!</a:t>
            </a:r>
            <a:endParaRPr lang="en-US" dirty="0">
              <a:latin typeface="ActionIs" pitchFamily="2" charset="0"/>
            </a:endParaRPr>
          </a:p>
        </p:txBody>
      </p:sp>
      <p:pic>
        <p:nvPicPr>
          <p:cNvPr id="17410" name="Picture 2"/>
          <p:cNvPicPr>
            <a:picLocks noGrp="1" noChangeAspect="1" noChangeArrowheads="1"/>
          </p:cNvPicPr>
          <p:nvPr>
            <p:ph idx="1"/>
          </p:nvPr>
        </p:nvPicPr>
        <p:blipFill>
          <a:blip r:embed="rId2" cstate="print"/>
          <a:srcRect/>
          <a:stretch>
            <a:fillRect/>
          </a:stretch>
        </p:blipFill>
        <p:spPr bwMode="auto">
          <a:xfrm>
            <a:off x="3024187" y="2910680"/>
            <a:ext cx="5129213" cy="2423319"/>
          </a:xfrm>
          <a:prstGeom prst="rect">
            <a:avLst/>
          </a:prstGeom>
          <a:noFill/>
          <a:ln w="9525">
            <a:noFill/>
            <a:miter lim="800000"/>
            <a:headEnd/>
            <a:tailEnd/>
          </a:ln>
          <a:effectLst/>
        </p:spPr>
      </p:pic>
      <p:sp>
        <p:nvSpPr>
          <p:cNvPr id="5" name="TextBox 4"/>
          <p:cNvSpPr txBox="1"/>
          <p:nvPr/>
        </p:nvSpPr>
        <p:spPr>
          <a:xfrm>
            <a:off x="838200" y="1600200"/>
            <a:ext cx="3505200" cy="1477328"/>
          </a:xfrm>
          <a:prstGeom prst="rect">
            <a:avLst/>
          </a:prstGeom>
          <a:noFill/>
        </p:spPr>
        <p:txBody>
          <a:bodyPr wrap="square" rtlCol="0">
            <a:spAutoFit/>
          </a:bodyPr>
          <a:lstStyle/>
          <a:p>
            <a:pPr fontAlgn="auto">
              <a:spcBef>
                <a:spcPts val="0"/>
              </a:spcBef>
              <a:spcAft>
                <a:spcPts val="0"/>
              </a:spcAft>
            </a:pPr>
            <a:r>
              <a:rPr lang="en-US" b="1" dirty="0" smtClean="0">
                <a:solidFill>
                  <a:prstClr val="black"/>
                </a:solidFill>
                <a:latin typeface="Calibri"/>
              </a:rPr>
              <a:t>One of the first images taken at the Viking 2 landing site on </a:t>
            </a:r>
            <a:r>
              <a:rPr lang="en-US" b="1" dirty="0" smtClean="0">
                <a:solidFill>
                  <a:srgbClr val="FF0000"/>
                </a:solidFill>
                <a:latin typeface="Calibri"/>
              </a:rPr>
              <a:t>Mars</a:t>
            </a:r>
            <a:r>
              <a:rPr lang="en-US" b="1" dirty="0" smtClean="0">
                <a:solidFill>
                  <a:prstClr val="black"/>
                </a:solidFill>
                <a:latin typeface="Calibri"/>
              </a:rPr>
              <a:t> shows the pink sky over Utopia and the desert pavement on the ground (courtesy of NASA)</a:t>
            </a:r>
            <a:endParaRPr lang="en-US" b="1" dirty="0">
              <a:solidFill>
                <a:prstClr val="black"/>
              </a:solidFill>
              <a:latin typeface="Calibri"/>
            </a:endParaRPr>
          </a:p>
        </p:txBody>
      </p:sp>
      <p:pic>
        <p:nvPicPr>
          <p:cNvPr id="6" name="Picture 4" descr="DPAVMT1"/>
          <p:cNvPicPr>
            <a:picLocks noChangeAspect="1" noChangeArrowheads="1"/>
          </p:cNvPicPr>
          <p:nvPr/>
        </p:nvPicPr>
        <p:blipFill>
          <a:blip r:embed="rId3" cstate="print"/>
          <a:srcRect/>
          <a:stretch>
            <a:fillRect/>
          </a:stretch>
        </p:blipFill>
        <p:spPr>
          <a:xfrm>
            <a:off x="152400" y="227013"/>
            <a:ext cx="8839200" cy="6630987"/>
          </a:xfrm>
          <a:prstGeom prst="rect">
            <a:avLst/>
          </a:prstGeom>
          <a:no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2932" name="Picture 4"/>
          <p:cNvPicPr>
            <a:picLocks noGrp="1" noChangeAspect="1" noChangeArrowheads="1"/>
          </p:cNvPicPr>
          <p:nvPr>
            <p:ph idx="1"/>
          </p:nvPr>
        </p:nvPicPr>
        <p:blipFill>
          <a:blip r:embed="rId2" cstate="print"/>
          <a:srcRect/>
          <a:stretch>
            <a:fillRect/>
          </a:stretch>
        </p:blipFill>
        <p:spPr>
          <a:xfrm>
            <a:off x="0" y="501650"/>
            <a:ext cx="9144000" cy="6127750"/>
          </a:xfrm>
          <a:noFill/>
          <a:ln/>
        </p:spPr>
      </p:pic>
      <p:sp>
        <p:nvSpPr>
          <p:cNvPr id="252935" name="Text Box 7"/>
          <p:cNvSpPr txBox="1">
            <a:spLocks noChangeArrowheads="1"/>
          </p:cNvSpPr>
          <p:nvPr/>
        </p:nvSpPr>
        <p:spPr bwMode="auto">
          <a:xfrm>
            <a:off x="533400" y="0"/>
            <a:ext cx="2438400" cy="523220"/>
          </a:xfrm>
          <a:prstGeom prst="rect">
            <a:avLst/>
          </a:prstGeom>
          <a:noFill/>
          <a:ln w="9525">
            <a:noFill/>
            <a:miter lim="800000"/>
            <a:headEnd/>
            <a:tailEnd/>
          </a:ln>
          <a:effectLst/>
        </p:spPr>
        <p:txBody>
          <a:bodyPr>
            <a:spAutoFit/>
          </a:bodyPr>
          <a:lstStyle/>
          <a:p>
            <a:pPr fontAlgn="auto">
              <a:spcBef>
                <a:spcPct val="50000"/>
              </a:spcBef>
              <a:spcAft>
                <a:spcPts val="0"/>
              </a:spcAft>
            </a:pPr>
            <a:r>
              <a:rPr lang="en-US" sz="2800" b="1" dirty="0" smtClean="0">
                <a:solidFill>
                  <a:srgbClr val="FF0000"/>
                </a:solidFill>
                <a:latin typeface="Calibri"/>
              </a:rPr>
              <a:t>Mojave Desert</a:t>
            </a:r>
            <a:endParaRPr lang="en-US" sz="2800" b="1" dirty="0">
              <a:solidFill>
                <a:srgbClr val="FF0000"/>
              </a:solidFill>
              <a:latin typeface="Calibri"/>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C:\Documents and Settings\smcdonald\Local Settings\Temporary Internet Files\Content.IE5\PO0NQSU0\MM900046520[1].gif"/>
          <p:cNvPicPr>
            <a:picLocks noChangeAspect="1" noChangeArrowheads="1" noCrop="1"/>
          </p:cNvPicPr>
          <p:nvPr/>
        </p:nvPicPr>
        <p:blipFill>
          <a:blip r:embed="rId2" cstate="print"/>
          <a:srcRect/>
          <a:stretch>
            <a:fillRect/>
          </a:stretch>
        </p:blipFill>
        <p:spPr bwMode="auto">
          <a:xfrm>
            <a:off x="6019800" y="5562600"/>
            <a:ext cx="904875" cy="1028700"/>
          </a:xfrm>
          <a:prstGeom prst="rect">
            <a:avLst/>
          </a:prstGeom>
          <a:noFill/>
        </p:spPr>
      </p:pic>
      <p:pic>
        <p:nvPicPr>
          <p:cNvPr id="4099" name="Picture 3" descr="C:\Documents and Settings\smcdonald\Local Settings\Temporary Internet Files\Content.IE5\PO0NQSU0\MC900351145[1].wmf"/>
          <p:cNvPicPr>
            <a:picLocks noChangeAspect="1" noChangeArrowheads="1"/>
          </p:cNvPicPr>
          <p:nvPr/>
        </p:nvPicPr>
        <p:blipFill>
          <a:blip r:embed="rId3" cstate="print"/>
          <a:srcRect/>
          <a:stretch>
            <a:fillRect/>
          </a:stretch>
        </p:blipFill>
        <p:spPr bwMode="auto">
          <a:xfrm>
            <a:off x="8069655" y="2895600"/>
            <a:ext cx="1074345" cy="2632295"/>
          </a:xfrm>
          <a:prstGeom prst="rect">
            <a:avLst/>
          </a:prstGeom>
          <a:noFill/>
        </p:spPr>
      </p:pic>
      <p:pic>
        <p:nvPicPr>
          <p:cNvPr id="24578" name="Picture 2" descr="Photo: Saguaro cactus in Sonoran desert landscape"/>
          <p:cNvPicPr>
            <a:picLocks noChangeAspect="1" noChangeArrowheads="1"/>
          </p:cNvPicPr>
          <p:nvPr/>
        </p:nvPicPr>
        <p:blipFill>
          <a:blip r:embed="rId4" cstate="print"/>
          <a:srcRect/>
          <a:stretch>
            <a:fillRect/>
          </a:stretch>
        </p:blipFill>
        <p:spPr bwMode="auto">
          <a:xfrm>
            <a:off x="2743200" y="457200"/>
            <a:ext cx="4143375" cy="4191000"/>
          </a:xfrm>
          <a:prstGeom prst="rect">
            <a:avLst/>
          </a:prstGeom>
          <a:noFill/>
        </p:spPr>
      </p:pic>
      <p:sp>
        <p:nvSpPr>
          <p:cNvPr id="3" name="TextBox 2"/>
          <p:cNvSpPr txBox="1"/>
          <p:nvPr/>
        </p:nvSpPr>
        <p:spPr>
          <a:xfrm>
            <a:off x="228600" y="1"/>
            <a:ext cx="3352800" cy="3785652"/>
          </a:xfrm>
          <a:prstGeom prst="rect">
            <a:avLst/>
          </a:prstGeom>
          <a:noFill/>
        </p:spPr>
        <p:txBody>
          <a:bodyPr wrap="square" rtlCol="0">
            <a:spAutoFit/>
          </a:bodyPr>
          <a:lstStyle/>
          <a:p>
            <a:pPr fontAlgn="auto">
              <a:spcBef>
                <a:spcPts val="0"/>
              </a:spcBef>
              <a:spcAft>
                <a:spcPts val="0"/>
              </a:spcAft>
            </a:pPr>
            <a:r>
              <a:rPr lang="en-US" sz="2400" dirty="0" smtClean="0">
                <a:solidFill>
                  <a:srgbClr val="FF0000"/>
                </a:solidFill>
                <a:latin typeface="Calibri"/>
              </a:rPr>
              <a:t>Because it is so close to the ocean, the </a:t>
            </a:r>
            <a:r>
              <a:rPr lang="en-US" sz="2400" dirty="0" err="1" smtClean="0">
                <a:solidFill>
                  <a:srgbClr val="FF0000"/>
                </a:solidFill>
                <a:latin typeface="Cactus Sandwich Fill FM" pitchFamily="2" charset="0"/>
              </a:rPr>
              <a:t>Sonoran</a:t>
            </a:r>
            <a:r>
              <a:rPr lang="en-US" sz="2400" dirty="0" smtClean="0">
                <a:solidFill>
                  <a:srgbClr val="FF0000"/>
                </a:solidFill>
                <a:latin typeface="Cactus Sandwich Fill FM" pitchFamily="2" charset="0"/>
              </a:rPr>
              <a:t> Desert </a:t>
            </a:r>
            <a:r>
              <a:rPr lang="en-US" sz="2400" dirty="0" smtClean="0">
                <a:solidFill>
                  <a:srgbClr val="FF0000"/>
                </a:solidFill>
                <a:latin typeface="Calibri"/>
              </a:rPr>
              <a:t>receives more rain than any other desert, about 10 to 14 inches (25 to 35 centimeters) a year. This precipitation allows cacti like this saguaro to grow extremely large</a:t>
            </a:r>
            <a:endParaRPr lang="en-US" sz="2400" dirty="0">
              <a:solidFill>
                <a:srgbClr val="FF0000"/>
              </a:solidFill>
              <a:latin typeface="Calibri"/>
            </a:endParaRPr>
          </a:p>
        </p:txBody>
      </p:sp>
      <p:sp>
        <p:nvSpPr>
          <p:cNvPr id="5" name="TextBox 4"/>
          <p:cNvSpPr txBox="1"/>
          <p:nvPr/>
        </p:nvSpPr>
        <p:spPr>
          <a:xfrm>
            <a:off x="6934200" y="117693"/>
            <a:ext cx="1600200" cy="6740307"/>
          </a:xfrm>
          <a:prstGeom prst="rect">
            <a:avLst/>
          </a:prstGeom>
          <a:noFill/>
        </p:spPr>
        <p:txBody>
          <a:bodyPr wrap="square" rtlCol="0">
            <a:spAutoFit/>
          </a:bodyPr>
          <a:lstStyle/>
          <a:p>
            <a:pPr fontAlgn="auto">
              <a:spcBef>
                <a:spcPts val="0"/>
              </a:spcBef>
              <a:spcAft>
                <a:spcPts val="0"/>
              </a:spcAft>
            </a:pPr>
            <a:r>
              <a:rPr lang="en-US" dirty="0" smtClean="0">
                <a:solidFill>
                  <a:prstClr val="black"/>
                </a:solidFill>
                <a:latin typeface="Calibri"/>
              </a:rPr>
              <a:t>Within hours of a rain, the Saguaro cactus will be spreading new rootlets to harvest the drops. The plants' accordion-like structure lets them swell with extra liquid, as a Gila monster's extra-large bladder is designed to do, while it packs away food reserves in its expandable tail. </a:t>
            </a:r>
            <a:endParaRPr lang="en-US" dirty="0">
              <a:solidFill>
                <a:prstClr val="black"/>
              </a:solidFill>
              <a:latin typeface="Calibri"/>
            </a:endParaRPr>
          </a:p>
        </p:txBody>
      </p:sp>
      <p:sp>
        <p:nvSpPr>
          <p:cNvPr id="6" name="TextBox 5"/>
          <p:cNvSpPr txBox="1"/>
          <p:nvPr/>
        </p:nvSpPr>
        <p:spPr>
          <a:xfrm>
            <a:off x="3276600" y="5029200"/>
            <a:ext cx="3124200" cy="1477328"/>
          </a:xfrm>
          <a:prstGeom prst="rect">
            <a:avLst/>
          </a:prstGeom>
          <a:noFill/>
        </p:spPr>
        <p:txBody>
          <a:bodyPr wrap="square" rtlCol="0">
            <a:spAutoFit/>
          </a:bodyPr>
          <a:lstStyle/>
          <a:p>
            <a:pPr fontAlgn="auto">
              <a:spcBef>
                <a:spcPts val="0"/>
              </a:spcBef>
              <a:spcAft>
                <a:spcPts val="0"/>
              </a:spcAft>
            </a:pPr>
            <a:r>
              <a:rPr lang="en-US" dirty="0" smtClean="0">
                <a:solidFill>
                  <a:prstClr val="black"/>
                </a:solidFill>
                <a:latin typeface="Calibri"/>
              </a:rPr>
              <a:t>Gilas can drink enough in one day to boost their body weight 20 percent. Just like that, they'll go from looking awful to looking great. </a:t>
            </a:r>
            <a:endParaRPr lang="en-US" dirty="0">
              <a:solidFill>
                <a:prstClr val="black"/>
              </a:solidFill>
              <a:latin typeface="Calibri"/>
            </a:endParaRPr>
          </a:p>
        </p:txBody>
      </p:sp>
      <p:pic>
        <p:nvPicPr>
          <p:cNvPr id="4098" name="Picture 2" descr="http://upload.wikimedia.org/wikipedia/commons/thumb/a/ab/Gila_monster2.JPG/220px-Gila_monster2.JPG">
            <a:hlinkClick r:id="rId5"/>
          </p:cNvPr>
          <p:cNvPicPr>
            <a:picLocks noChangeAspect="1" noChangeArrowheads="1"/>
          </p:cNvPicPr>
          <p:nvPr/>
        </p:nvPicPr>
        <p:blipFill>
          <a:blip r:embed="rId6" cstate="print"/>
          <a:srcRect/>
          <a:stretch>
            <a:fillRect/>
          </a:stretch>
        </p:blipFill>
        <p:spPr bwMode="auto">
          <a:xfrm>
            <a:off x="914400" y="4981574"/>
            <a:ext cx="2362200" cy="1876426"/>
          </a:xfrm>
          <a:prstGeom prst="rect">
            <a:avLst/>
          </a:prstGeom>
          <a:noFill/>
        </p:spPr>
      </p:pic>
      <p:pic>
        <p:nvPicPr>
          <p:cNvPr id="4102" name="Picture 6" descr="Gila Monster"/>
          <p:cNvPicPr>
            <a:picLocks noChangeAspect="1" noChangeArrowheads="1"/>
          </p:cNvPicPr>
          <p:nvPr/>
        </p:nvPicPr>
        <p:blipFill>
          <a:blip r:embed="rId7" cstate="print"/>
          <a:srcRect/>
          <a:stretch>
            <a:fillRect/>
          </a:stretch>
        </p:blipFill>
        <p:spPr bwMode="auto">
          <a:xfrm>
            <a:off x="228600" y="3962400"/>
            <a:ext cx="1295400" cy="13716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smcdonald\Local Settings\Temporary Internet Files\Content.IE5\PO0NQSU0\MP900262889[1].jpg"/>
          <p:cNvPicPr>
            <a:picLocks noChangeAspect="1" noChangeArrowheads="1"/>
          </p:cNvPicPr>
          <p:nvPr/>
        </p:nvPicPr>
        <p:blipFill>
          <a:blip r:embed="rId2" cstate="print"/>
          <a:srcRect/>
          <a:stretch>
            <a:fillRect/>
          </a:stretch>
        </p:blipFill>
        <p:spPr bwMode="auto">
          <a:xfrm>
            <a:off x="1295400" y="0"/>
            <a:ext cx="2438400" cy="1828800"/>
          </a:xfrm>
          <a:prstGeom prst="rect">
            <a:avLst/>
          </a:prstGeom>
          <a:noFill/>
        </p:spPr>
      </p:pic>
      <p:pic>
        <p:nvPicPr>
          <p:cNvPr id="1026" name="Picture 2"/>
          <p:cNvPicPr>
            <a:picLocks noChangeAspect="1" noChangeArrowheads="1"/>
          </p:cNvPicPr>
          <p:nvPr/>
        </p:nvPicPr>
        <p:blipFill>
          <a:blip r:embed="rId3" cstate="print"/>
          <a:srcRect t="6154" r="4082" b="9231"/>
          <a:stretch>
            <a:fillRect/>
          </a:stretch>
        </p:blipFill>
        <p:spPr bwMode="auto">
          <a:xfrm>
            <a:off x="1143000" y="1752600"/>
            <a:ext cx="7162800" cy="4191000"/>
          </a:xfrm>
          <a:prstGeom prst="rect">
            <a:avLst/>
          </a:prstGeom>
          <a:noFill/>
          <a:ln w="9525">
            <a:noFill/>
            <a:miter lim="800000"/>
            <a:headEnd/>
            <a:tailEnd/>
          </a:ln>
          <a:effectLst/>
        </p:spPr>
      </p:pic>
      <p:sp>
        <p:nvSpPr>
          <p:cNvPr id="3" name="Content Placeholder 2"/>
          <p:cNvSpPr>
            <a:spLocks noGrp="1"/>
          </p:cNvSpPr>
          <p:nvPr>
            <p:ph idx="1"/>
          </p:nvPr>
        </p:nvSpPr>
        <p:spPr>
          <a:xfrm>
            <a:off x="0" y="5890418"/>
            <a:ext cx="9144000" cy="1935163"/>
          </a:xfrm>
        </p:spPr>
        <p:txBody>
          <a:bodyPr>
            <a:normAutofit/>
          </a:bodyPr>
          <a:lstStyle/>
          <a:p>
            <a:pPr algn="ctr"/>
            <a:r>
              <a:rPr lang="en-US" sz="2400" b="1" dirty="0" smtClean="0"/>
              <a:t>"The desert is an ocean with its life underground."—from a song by the group:  </a:t>
            </a:r>
            <a:r>
              <a:rPr lang="en-US" sz="2800" b="1" dirty="0" smtClean="0"/>
              <a:t>America</a:t>
            </a:r>
            <a:r>
              <a:rPr lang="en-US" sz="2800" dirty="0" smtClean="0"/>
              <a:t/>
            </a:r>
            <a:br>
              <a:rPr lang="en-US" sz="2800" dirty="0" smtClean="0"/>
            </a:br>
            <a:endParaRPr lang="en-US" dirty="0"/>
          </a:p>
        </p:txBody>
      </p:sp>
      <p:sp>
        <p:nvSpPr>
          <p:cNvPr id="5" name="Cloud Callout 4"/>
          <p:cNvSpPr/>
          <p:nvPr/>
        </p:nvSpPr>
        <p:spPr>
          <a:xfrm>
            <a:off x="3886200" y="0"/>
            <a:ext cx="2743200" cy="1066800"/>
          </a:xfrm>
          <a:prstGeom prst="cloudCallout">
            <a:avLst>
              <a:gd name="adj1" fmla="val -96287"/>
              <a:gd name="adj2" fmla="val -3102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en-US" dirty="0" smtClean="0">
                <a:solidFill>
                  <a:prstClr val="white"/>
                </a:solidFill>
              </a:rPr>
              <a:t>Did you know?</a:t>
            </a:r>
            <a:endParaRPr lang="en-US" dirty="0">
              <a:solidFill>
                <a:prstClr val="white"/>
              </a:solidFill>
            </a:endParaRPr>
          </a:p>
        </p:txBody>
      </p:sp>
      <p:sp>
        <p:nvSpPr>
          <p:cNvPr id="7" name="Title 6"/>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1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1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1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1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1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4929</TotalTime>
  <Words>731</Words>
  <Application>Microsoft Office PowerPoint</Application>
  <PresentationFormat>On-screen Show (4:3)</PresentationFormat>
  <Paragraphs>72</Paragraphs>
  <Slides>16</Slides>
  <Notes>0</Notes>
  <HiddenSlides>0</HiddenSlides>
  <MMClips>0</MMClips>
  <ScaleCrop>false</ScaleCrop>
  <HeadingPairs>
    <vt:vector size="4" baseType="variant">
      <vt:variant>
        <vt:lpstr>Theme</vt:lpstr>
      </vt:variant>
      <vt:variant>
        <vt:i4>16</vt:i4>
      </vt:variant>
      <vt:variant>
        <vt:lpstr>Slide Titles</vt:lpstr>
      </vt:variant>
      <vt:variant>
        <vt:i4>16</vt:i4>
      </vt:variant>
    </vt:vector>
  </HeadingPairs>
  <TitlesOfParts>
    <vt:vector size="32" baseType="lpstr">
      <vt:lpstr>Default Design</vt:lpstr>
      <vt:lpstr>Office Theme</vt:lpstr>
      <vt:lpstr>1_Office Theme</vt:lpstr>
      <vt:lpstr>2_Office Theme</vt:lpstr>
      <vt:lpstr>3_Office Theme</vt:lpstr>
      <vt:lpstr>4_Office Theme</vt:lpstr>
      <vt:lpstr>5_Office Theme</vt:lpstr>
      <vt:lpstr>6_Office Theme</vt:lpstr>
      <vt:lpstr>7_Office Theme</vt:lpstr>
      <vt:lpstr>8_Office Theme</vt:lpstr>
      <vt:lpstr>9_Office Theme</vt:lpstr>
      <vt:lpstr>10_Office Theme</vt:lpstr>
      <vt:lpstr>11_Office Theme</vt:lpstr>
      <vt:lpstr>12_Office Theme</vt:lpstr>
      <vt:lpstr>13_Office Theme</vt:lpstr>
      <vt:lpstr>14_Office Theme</vt:lpstr>
      <vt:lpstr>Slide 1</vt:lpstr>
      <vt:lpstr>Deserts</vt:lpstr>
      <vt:lpstr>North American Deserts </vt:lpstr>
      <vt:lpstr>This ecoregion may be the most biologically diverse desert in the world.  It contains over 250 species of butterflies, 100 mammals, 250 birds, 100 reptiles, 20 amphibian, and 100 cacti.*</vt:lpstr>
      <vt:lpstr>Sonoran Desert</vt:lpstr>
      <vt:lpstr>Deserts are out of thIS world!!</vt:lpstr>
      <vt:lpstr>Slide 7</vt:lpstr>
      <vt:lpstr>Slide 8</vt:lpstr>
      <vt:lpstr>Slide 9</vt:lpstr>
      <vt:lpstr>Slide 10</vt:lpstr>
      <vt:lpstr>Slide 11</vt:lpstr>
      <vt:lpstr>Slide 12</vt:lpstr>
      <vt:lpstr>Slide 13</vt:lpstr>
      <vt:lpstr>Slide 14</vt:lpstr>
      <vt:lpstr>http://www.cln.org/themes/drylands.html lots of good websites with info on deserts </vt:lpstr>
      <vt:lpstr>http://www.sheppardsoftware.com/content/animals/quizzes/African/animal_games_african_desert_actual.html</vt:lpstr>
    </vt:vector>
  </TitlesOfParts>
  <Company>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Selena Ramsey</dc:creator>
  <cp:lastModifiedBy>poweruser</cp:lastModifiedBy>
  <cp:revision>87</cp:revision>
  <dcterms:created xsi:type="dcterms:W3CDTF">2006-08-05T21:02:34Z</dcterms:created>
  <dcterms:modified xsi:type="dcterms:W3CDTF">2011-08-29T14:57:39Z</dcterms:modified>
</cp:coreProperties>
</file>